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drawings/drawing1.xml" ContentType="application/vnd.openxmlformats-officedocument.drawingml.chartshapes+xml"/>
  <Override PartName="/ppt/charts/chart2.xml" ContentType="application/vnd.openxmlformats-officedocument.drawingml.chart+xml"/>
  <Override PartName="/ppt/drawings/drawing2.xml" ContentType="application/vnd.openxmlformats-officedocument.drawingml.chartshapes+xml"/>
  <Override PartName="/ppt/charts/chart3.xml" ContentType="application/vnd.openxmlformats-officedocument.drawingml.chart+xml"/>
  <Override PartName="/ppt/drawings/drawing3.xml" ContentType="application/vnd.openxmlformats-officedocument.drawingml.chartshapes+xml"/>
  <Override PartName="/ppt/charts/chart4.xml" ContentType="application/vnd.openxmlformats-officedocument.drawingml.chart+xml"/>
  <Override PartName="/ppt/drawings/drawing4.xml" ContentType="application/vnd.openxmlformats-officedocument.drawingml.chartshapes+xml"/>
  <Override PartName="/ppt/charts/chart5.xml" ContentType="application/vnd.openxmlformats-officedocument.drawingml.chart+xml"/>
  <Override PartName="/ppt/drawings/drawing5.xml" ContentType="application/vnd.openxmlformats-officedocument.drawingml.chartshapes+xml"/>
  <Override PartName="/ppt/charts/chart6.xml" ContentType="application/vnd.openxmlformats-officedocument.drawingml.chart+xml"/>
  <Override PartName="/ppt/drawings/drawing6.xml" ContentType="application/vnd.openxmlformats-officedocument.drawingml.chartshapes+xml"/>
  <Override PartName="/ppt/charts/chart7.xml" ContentType="application/vnd.openxmlformats-officedocument.drawingml.chart+xml"/>
  <Override PartName="/ppt/drawings/drawing7.xml" ContentType="application/vnd.openxmlformats-officedocument.drawingml.chartshapes+xml"/>
  <Override PartName="/ppt/charts/chart8.xml" ContentType="application/vnd.openxmlformats-officedocument.drawingml.chart+xml"/>
  <Override PartName="/ppt/drawings/drawing8.xml" ContentType="application/vnd.openxmlformats-officedocument.drawingml.chartshap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0" r:id="rId1"/>
  </p:sldMasterIdLst>
  <p:notesMasterIdLst>
    <p:notesMasterId r:id="rId6"/>
  </p:notesMasterIdLst>
  <p:sldIdLst>
    <p:sldId id="417" r:id="rId2"/>
    <p:sldId id="286" r:id="rId3"/>
    <p:sldId id="418" r:id="rId4"/>
    <p:sldId id="419" r:id="rId5"/>
  </p:sldIdLst>
  <p:sldSz cx="9144000" cy="6858000" type="screen4x3"/>
  <p:notesSz cx="6797675" cy="9926638"/>
  <p:defaultTextStyle>
    <a:defPPr>
      <a:defRPr lang="ru-RU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99"/>
    <a:srgbClr val="FFFF66"/>
    <a:srgbClr val="66CCFF"/>
    <a:srgbClr val="993366"/>
    <a:srgbClr val="CC00FF"/>
    <a:srgbClr val="FFFF00"/>
    <a:srgbClr val="FF33CC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Стиль из темы 1 - акцент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616DA210-FB5B-4158-B5E0-FEB733F419BA}" styleName="Светлый стиль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D7AC3CCA-C797-4891-BE02-D94E43425B78}" styleName="Средний стиль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C4B1156A-380E-4F78-BDF5-A606A8083BF9}" styleName="Средний стиль 4 - акцент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775DCB02-9BB8-47FD-8907-85C794F793BA}" styleName="Стиль из темы 1 - акцент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BC89EF96-8CEA-46FF-86C4-4CE0E7609802}" styleName="Светлый стиль 3 - акцент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16D9F66E-5EB9-4882-86FB-DCBF35E3C3E4}" styleName="Средний стиль 4 - акцент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284E427A-3D55-4303-BF80-6455036E1DE7}" styleName="Стиль из темы 1 - акцент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9DCAF9ED-07DC-4A11-8D7F-57B35C25682E}" styleName="Средний стиль 1 - акцент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8A107856-5554-42FB-B03E-39F5DBC370BA}" styleName="Средний стиль 4 - акцент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5C22544A-7EE6-4342-B048-85BDC9FD1C3A}" styleName="Средний стиль 2 -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Средний стиль 2 - акцент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Средний стиль 2 - акцент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545" autoAdjust="0"/>
    <p:restoredTop sz="93827" autoAdjust="0"/>
  </p:normalViewPr>
  <p:slideViewPr>
    <p:cSldViewPr>
      <p:cViewPr varScale="1">
        <p:scale>
          <a:sx n="110" d="100"/>
          <a:sy n="110" d="100"/>
        </p:scale>
        <p:origin x="-1692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.xml"/><Relationship Id="rId1" Type="http://schemas.openxmlformats.org/officeDocument/2006/relationships/package" Target="../embeddings/Microsoft_Excel_Worksheet2.xlsx"/></Relationships>
</file>

<file path=ppt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.xml"/><Relationship Id="rId1" Type="http://schemas.openxmlformats.org/officeDocument/2006/relationships/package" Target="../embeddings/Microsoft_Excel_Worksheet3.xlsx"/></Relationships>
</file>

<file path=ppt/charts/_rels/chart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.xml"/><Relationship Id="rId1" Type="http://schemas.openxmlformats.org/officeDocument/2006/relationships/package" Target="../embeddings/Microsoft_Excel_Worksheet4.xlsx"/></Relationships>
</file>

<file path=ppt/charts/_rels/chart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.xml"/><Relationship Id="rId1" Type="http://schemas.openxmlformats.org/officeDocument/2006/relationships/package" Target="../embeddings/Microsoft_Excel_Worksheet5.xlsx"/></Relationships>
</file>

<file path=ppt/charts/_rels/chart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.xml"/><Relationship Id="rId1" Type="http://schemas.openxmlformats.org/officeDocument/2006/relationships/package" Target="../embeddings/Microsoft_Excel_Worksheet6.xlsx"/></Relationships>
</file>

<file path=ppt/charts/_rels/chart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.xml"/><Relationship Id="rId1" Type="http://schemas.openxmlformats.org/officeDocument/2006/relationships/package" Target="../embeddings/Microsoft_Excel_Worksheet7.xlsx"/></Relationships>
</file>

<file path=ppt/charts/_rels/chart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.xml"/><Relationship Id="rId1" Type="http://schemas.openxmlformats.org/officeDocument/2006/relationships/package" Target="../embeddings/Microsoft_Excel_Worksheet8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ru-RU" dirty="0"/>
              <a:t>Факт на </a:t>
            </a:r>
            <a:r>
              <a:rPr lang="ru-RU" dirty="0" smtClean="0"/>
              <a:t>01.04.2025 </a:t>
            </a:r>
            <a:r>
              <a:rPr lang="ru-RU" dirty="0"/>
              <a:t>года </a:t>
            </a:r>
            <a:r>
              <a:rPr lang="ru-RU" dirty="0" smtClean="0"/>
              <a:t>– </a:t>
            </a:r>
            <a:r>
              <a:rPr lang="ru-RU" dirty="0" smtClean="0"/>
              <a:t>300,3 </a:t>
            </a:r>
            <a:r>
              <a:rPr lang="ru-RU" dirty="0"/>
              <a:t>млн. рублей</a:t>
            </a:r>
          </a:p>
        </c:rich>
      </c:tx>
      <c:layout>
        <c:manualLayout>
          <c:xMode val="edge"/>
          <c:yMode val="edge"/>
          <c:x val="9.9447834645669295E-2"/>
          <c:y val="5.4085176913891411E-3"/>
        </c:manualLayout>
      </c:layout>
      <c:overlay val="0"/>
    </c:title>
    <c:autoTitleDeleted val="0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5.7060653391453324E-2"/>
          <c:y val="7.8083495773197009E-2"/>
          <c:w val="0.58626308678120653"/>
          <c:h val="0.88984936017210303"/>
        </c:manualLayout>
      </c:layout>
      <c:pie3DChart>
        <c:varyColors val="1"/>
        <c:ser>
          <c:idx val="0"/>
          <c:order val="0"/>
          <c:tx>
            <c:strRef>
              <c:f>Лист1!$B$1</c:f>
              <c:strCache>
                <c:ptCount val="1"/>
                <c:pt idx="0">
                  <c:v>Факт на 01.04.2018 года -94,7 млн. рублей</c:v>
                </c:pt>
              </c:strCache>
            </c:strRef>
          </c:tx>
          <c:explosion val="20"/>
          <c:cat>
            <c:strRef>
              <c:f>Лист1!$A$2:$A$5</c:f>
              <c:strCache>
                <c:ptCount val="4"/>
                <c:pt idx="0">
                  <c:v>НДФЛ</c:v>
                </c:pt>
                <c:pt idx="1">
                  <c:v>Иные налоговые доходы</c:v>
                </c:pt>
                <c:pt idx="2">
                  <c:v>Неналоговые доходы</c:v>
                </c:pt>
                <c:pt idx="3">
                  <c:v>Безвозмездные поступления</c:v>
                </c:pt>
              </c:strCache>
            </c:strRef>
          </c:cat>
          <c:val>
            <c:numRef>
              <c:f>Лист1!$B$2:$B$5</c:f>
              <c:numCache>
                <c:formatCode>General</c:formatCode>
                <c:ptCount val="4"/>
                <c:pt idx="0">
                  <c:v>11.2</c:v>
                </c:pt>
                <c:pt idx="1">
                  <c:v>3.2</c:v>
                </c:pt>
                <c:pt idx="2">
                  <c:v>0.8</c:v>
                </c:pt>
                <c:pt idx="3">
                  <c:v>84.8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</c:plotArea>
    <c:legend>
      <c:legendPos val="r"/>
      <c:layout>
        <c:manualLayout>
          <c:xMode val="edge"/>
          <c:yMode val="edge"/>
          <c:x val="0.64332374017266059"/>
          <c:y val="0.60258600184025035"/>
          <c:w val="0.34111426344785301"/>
          <c:h val="0.39649583094755897"/>
        </c:manualLayout>
      </c:layout>
      <c:overlay val="0"/>
      <c:txPr>
        <a:bodyPr/>
        <a:lstStyle/>
        <a:p>
          <a:pPr algn="just">
            <a:lnSpc>
              <a:spcPct val="100000"/>
            </a:lnSpc>
            <a:defRPr sz="1400" kern="0" spc="0" baseline="0"/>
          </a:pPr>
          <a:endParaRPr lang="ru-RU"/>
        </a:p>
      </c:txPr>
    </c:legend>
    <c:plotVisOnly val="1"/>
    <c:dispBlanksAs val="gap"/>
    <c:showDLblsOverMax val="0"/>
  </c:chart>
  <c:txPr>
    <a:bodyPr/>
    <a:lstStyle/>
    <a:p>
      <a:pPr>
        <a:defRPr sz="1800"/>
      </a:pPr>
      <a:endParaRPr lang="ru-RU"/>
    </a:p>
  </c:txPr>
  <c:externalData r:id="rId1">
    <c:autoUpdate val="0"/>
  </c:externalData>
  <c:userShapes r:id="rId2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ru-RU" dirty="0"/>
              <a:t>Факт на </a:t>
            </a:r>
            <a:r>
              <a:rPr lang="ru-RU" dirty="0" smtClean="0"/>
              <a:t>01.04.2024 </a:t>
            </a:r>
            <a:r>
              <a:rPr lang="ru-RU" dirty="0"/>
              <a:t>год </a:t>
            </a:r>
            <a:r>
              <a:rPr lang="ru-RU" dirty="0" smtClean="0"/>
              <a:t>-  </a:t>
            </a:r>
            <a:r>
              <a:rPr lang="ru-RU" dirty="0" smtClean="0"/>
              <a:t>177,1 </a:t>
            </a:r>
            <a:r>
              <a:rPr lang="ru-RU" dirty="0" smtClean="0"/>
              <a:t>млн</a:t>
            </a:r>
            <a:r>
              <a:rPr lang="ru-RU" dirty="0"/>
              <a:t>. рублей</a:t>
            </a:r>
          </a:p>
        </c:rich>
      </c:tx>
      <c:layout/>
      <c:overlay val="0"/>
    </c:title>
    <c:autoTitleDeleted val="0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5.9965559382290853E-2"/>
          <c:y val="0.12198081594537544"/>
          <c:w val="0.92239751138762349"/>
          <c:h val="0.8446520206463547"/>
        </c:manualLayout>
      </c:layout>
      <c:pie3DChart>
        <c:varyColors val="1"/>
        <c:ser>
          <c:idx val="0"/>
          <c:order val="0"/>
          <c:tx>
            <c:strRef>
              <c:f>Лист1!$B$1</c:f>
              <c:strCache>
                <c:ptCount val="1"/>
                <c:pt idx="0">
                  <c:v>Факт на 01.04.2022 год - млн. рублей</c:v>
                </c:pt>
              </c:strCache>
            </c:strRef>
          </c:tx>
          <c:explosion val="25"/>
          <c:cat>
            <c:strRef>
              <c:f>Лист1!$A$2:$A$10</c:f>
              <c:strCache>
                <c:ptCount val="4"/>
                <c:pt idx="0">
                  <c:v>НДФЛ</c:v>
                </c:pt>
                <c:pt idx="1">
                  <c:v>Иные неналоговые доходы</c:v>
                </c:pt>
                <c:pt idx="2">
                  <c:v>Неналоговые доходы</c:v>
                </c:pt>
                <c:pt idx="3">
                  <c:v>Безвозмездные поступления</c:v>
                </c:pt>
              </c:strCache>
            </c:strRef>
          </c:cat>
          <c:val>
            <c:numRef>
              <c:f>Лист1!$B$2:$B$10</c:f>
              <c:numCache>
                <c:formatCode>General</c:formatCode>
                <c:ptCount val="9"/>
                <c:pt idx="0">
                  <c:v>16.2</c:v>
                </c:pt>
                <c:pt idx="1">
                  <c:v>4.8</c:v>
                </c:pt>
                <c:pt idx="2">
                  <c:v>1.7</c:v>
                </c:pt>
                <c:pt idx="3">
                  <c:v>77.3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plotVisOnly val="1"/>
    <c:dispBlanksAs val="gap"/>
    <c:showDLblsOverMax val="0"/>
  </c:chart>
  <c:txPr>
    <a:bodyPr/>
    <a:lstStyle/>
    <a:p>
      <a:pPr>
        <a:defRPr sz="1800"/>
      </a:pPr>
      <a:endParaRPr lang="ru-RU"/>
    </a:p>
  </c:txPr>
  <c:externalData r:id="rId1">
    <c:autoUpdate val="0"/>
  </c:externalData>
  <c:userShapes r:id="rId2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ru-RU" dirty="0"/>
              <a:t>Факт на </a:t>
            </a:r>
            <a:r>
              <a:rPr lang="ru-RU" dirty="0" smtClean="0"/>
              <a:t>01.07.2024 </a:t>
            </a:r>
            <a:r>
              <a:rPr lang="ru-RU" dirty="0"/>
              <a:t>год </a:t>
            </a:r>
            <a:r>
              <a:rPr lang="ru-RU" dirty="0" smtClean="0"/>
              <a:t>-  </a:t>
            </a:r>
            <a:r>
              <a:rPr lang="ru-RU" dirty="0" smtClean="0"/>
              <a:t>416,7 </a:t>
            </a:r>
            <a:r>
              <a:rPr lang="ru-RU" dirty="0" smtClean="0"/>
              <a:t>млн</a:t>
            </a:r>
            <a:r>
              <a:rPr lang="ru-RU" dirty="0"/>
              <a:t>. рублей</a:t>
            </a:r>
          </a:p>
        </c:rich>
      </c:tx>
      <c:layout/>
      <c:overlay val="0"/>
    </c:title>
    <c:autoTitleDeleted val="0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3.8801244306188198E-2"/>
          <c:y val="0.12198073882201825"/>
          <c:w val="0.92239751138762349"/>
          <c:h val="0.8446520206463547"/>
        </c:manualLayout>
      </c:layout>
      <c:pie3DChart>
        <c:varyColors val="1"/>
        <c:ser>
          <c:idx val="0"/>
          <c:order val="0"/>
          <c:tx>
            <c:strRef>
              <c:f>Лист1!$B$1</c:f>
              <c:strCache>
                <c:ptCount val="1"/>
                <c:pt idx="0">
                  <c:v>Факт на 01.04.2018 год - млн. рублей</c:v>
                </c:pt>
              </c:strCache>
            </c:strRef>
          </c:tx>
          <c:explosion val="25"/>
          <c:cat>
            <c:strRef>
              <c:f>Лист1!$A$2:$A$10</c:f>
              <c:strCache>
                <c:ptCount val="4"/>
                <c:pt idx="0">
                  <c:v>НДФЛ</c:v>
                </c:pt>
                <c:pt idx="1">
                  <c:v>Иные неналоговые доходы</c:v>
                </c:pt>
                <c:pt idx="2">
                  <c:v>Неналоговые доходы</c:v>
                </c:pt>
                <c:pt idx="3">
                  <c:v>Безвозмездные поступления</c:v>
                </c:pt>
              </c:strCache>
            </c:strRef>
          </c:cat>
          <c:val>
            <c:numRef>
              <c:f>Лист1!$B$2:$B$10</c:f>
              <c:numCache>
                <c:formatCode>General</c:formatCode>
                <c:ptCount val="9"/>
                <c:pt idx="0">
                  <c:v>15.9</c:v>
                </c:pt>
                <c:pt idx="1">
                  <c:v>6.9</c:v>
                </c:pt>
                <c:pt idx="2">
                  <c:v>1.4</c:v>
                </c:pt>
                <c:pt idx="3">
                  <c:v>75.8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plotVisOnly val="1"/>
    <c:dispBlanksAs val="gap"/>
    <c:showDLblsOverMax val="0"/>
  </c:chart>
  <c:txPr>
    <a:bodyPr/>
    <a:lstStyle/>
    <a:p>
      <a:pPr>
        <a:defRPr sz="1800"/>
      </a:pPr>
      <a:endParaRPr lang="ru-RU"/>
    </a:p>
  </c:txPr>
  <c:externalData r:id="rId1">
    <c:autoUpdate val="0"/>
  </c:externalData>
  <c:userShapes r:id="rId2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ru-RU" dirty="0"/>
              <a:t>Факт на </a:t>
            </a:r>
            <a:r>
              <a:rPr lang="ru-RU" dirty="0" smtClean="0"/>
              <a:t>01.07.2025 </a:t>
            </a:r>
            <a:r>
              <a:rPr lang="ru-RU" dirty="0"/>
              <a:t>года </a:t>
            </a:r>
            <a:r>
              <a:rPr lang="ru-RU" dirty="0" smtClean="0"/>
              <a:t>– </a:t>
            </a:r>
            <a:r>
              <a:rPr lang="ru-RU" dirty="0" smtClean="0"/>
              <a:t>641,4 </a:t>
            </a:r>
            <a:r>
              <a:rPr lang="ru-RU" dirty="0"/>
              <a:t>млн. рублей</a:t>
            </a:r>
          </a:p>
        </c:rich>
      </c:tx>
      <c:layout>
        <c:manualLayout>
          <c:xMode val="edge"/>
          <c:yMode val="edge"/>
          <c:x val="9.9447834645669295E-2"/>
          <c:y val="5.4085176913891428E-3"/>
        </c:manualLayout>
      </c:layout>
      <c:overlay val="0"/>
    </c:title>
    <c:autoTitleDeleted val="0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7.2622649770940489E-2"/>
          <c:y val="7.8083495773196926E-2"/>
          <c:w val="0.58626308678120509"/>
          <c:h val="0.8898493601721027"/>
        </c:manualLayout>
      </c:layout>
      <c:pie3DChart>
        <c:varyColors val="1"/>
        <c:ser>
          <c:idx val="0"/>
          <c:order val="0"/>
          <c:tx>
            <c:strRef>
              <c:f>Лист1!$B$1</c:f>
              <c:strCache>
                <c:ptCount val="1"/>
                <c:pt idx="0">
                  <c:v>Факт на 01.04.2018 года -94,7 млн. рублей</c:v>
                </c:pt>
              </c:strCache>
            </c:strRef>
          </c:tx>
          <c:explosion val="20"/>
          <c:cat>
            <c:strRef>
              <c:f>Лист1!$A$2:$A$5</c:f>
              <c:strCache>
                <c:ptCount val="4"/>
                <c:pt idx="0">
                  <c:v>НДФЛ</c:v>
                </c:pt>
                <c:pt idx="1">
                  <c:v>Иные налоговые доходы</c:v>
                </c:pt>
                <c:pt idx="2">
                  <c:v>Неналоговые доходы</c:v>
                </c:pt>
                <c:pt idx="3">
                  <c:v>Безвозмездные поступления</c:v>
                </c:pt>
              </c:strCache>
            </c:strRef>
          </c:cat>
          <c:val>
            <c:numRef>
              <c:f>Лист1!$B$2:$B$5</c:f>
              <c:numCache>
                <c:formatCode>General</c:formatCode>
                <c:ptCount val="4"/>
                <c:pt idx="0">
                  <c:v>11.6</c:v>
                </c:pt>
                <c:pt idx="1">
                  <c:v>4.2</c:v>
                </c:pt>
                <c:pt idx="2">
                  <c:v>1.8</c:v>
                </c:pt>
                <c:pt idx="3">
                  <c:v>82.4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</c:plotArea>
    <c:legend>
      <c:legendPos val="r"/>
      <c:layout>
        <c:manualLayout>
          <c:xMode val="edge"/>
          <c:yMode val="edge"/>
          <c:x val="0.64332374017266059"/>
          <c:y val="0.58330369497184231"/>
          <c:w val="0.34111426344785273"/>
          <c:h val="0.36499696281942762"/>
        </c:manualLayout>
      </c:layout>
      <c:overlay val="0"/>
      <c:txPr>
        <a:bodyPr/>
        <a:lstStyle/>
        <a:p>
          <a:pPr algn="just">
            <a:lnSpc>
              <a:spcPct val="100000"/>
            </a:lnSpc>
            <a:defRPr sz="1400" kern="0" spc="0" baseline="0"/>
          </a:pPr>
          <a:endParaRPr lang="ru-RU"/>
        </a:p>
      </c:txPr>
    </c:legend>
    <c:plotVisOnly val="1"/>
    <c:dispBlanksAs val="gap"/>
    <c:showDLblsOverMax val="0"/>
  </c:chart>
  <c:txPr>
    <a:bodyPr/>
    <a:lstStyle/>
    <a:p>
      <a:pPr>
        <a:defRPr sz="1800"/>
      </a:pPr>
      <a:endParaRPr lang="ru-RU"/>
    </a:p>
  </c:txPr>
  <c:externalData r:id="rId1">
    <c:autoUpdate val="0"/>
  </c:externalData>
  <c:userShapes r:id="rId2"/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ru-RU" dirty="0"/>
              <a:t>Факт на </a:t>
            </a:r>
            <a:r>
              <a:rPr lang="ru-RU" dirty="0" smtClean="0"/>
              <a:t>01.10.2025 </a:t>
            </a:r>
            <a:r>
              <a:rPr lang="ru-RU" dirty="0"/>
              <a:t>года </a:t>
            </a:r>
            <a:r>
              <a:rPr lang="ru-RU" dirty="0" smtClean="0"/>
              <a:t>– </a:t>
            </a:r>
            <a:r>
              <a:rPr lang="ru-RU" dirty="0" smtClean="0"/>
              <a:t>983,1 </a:t>
            </a:r>
            <a:r>
              <a:rPr lang="ru-RU" dirty="0"/>
              <a:t>млн. рублей</a:t>
            </a:r>
          </a:p>
        </c:rich>
      </c:tx>
      <c:layout>
        <c:manualLayout>
          <c:xMode val="edge"/>
          <c:yMode val="edge"/>
          <c:x val="9.9447834645669295E-2"/>
          <c:y val="5.4085176913891446E-3"/>
        </c:manualLayout>
      </c:layout>
      <c:overlay val="0"/>
    </c:title>
    <c:autoTitleDeleted val="0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5.7060653391453324E-2"/>
          <c:y val="7.8083495773196954E-2"/>
          <c:w val="0.58626308678120465"/>
          <c:h val="0.8898493601721027"/>
        </c:manualLayout>
      </c:layout>
      <c:pie3DChart>
        <c:varyColors val="1"/>
        <c:ser>
          <c:idx val="0"/>
          <c:order val="0"/>
          <c:tx>
            <c:strRef>
              <c:f>Лист1!$B$1</c:f>
              <c:strCache>
                <c:ptCount val="1"/>
                <c:pt idx="0">
                  <c:v>Факт на 01.04.2018 года -94,7 млн. рублей</c:v>
                </c:pt>
              </c:strCache>
            </c:strRef>
          </c:tx>
          <c:explosion val="20"/>
          <c:cat>
            <c:strRef>
              <c:f>Лист1!$A$2:$A$5</c:f>
              <c:strCache>
                <c:ptCount val="4"/>
                <c:pt idx="0">
                  <c:v>НДФЛ</c:v>
                </c:pt>
                <c:pt idx="1">
                  <c:v>Иные налоговые доходы</c:v>
                </c:pt>
                <c:pt idx="2">
                  <c:v>Неналоговые доходы</c:v>
                </c:pt>
                <c:pt idx="3">
                  <c:v>Безвозмездные поступления</c:v>
                </c:pt>
              </c:strCache>
            </c:strRef>
          </c:cat>
          <c:val>
            <c:numRef>
              <c:f>Лист1!$B$2:$B$5</c:f>
              <c:numCache>
                <c:formatCode>General</c:formatCode>
                <c:ptCount val="4"/>
                <c:pt idx="0">
                  <c:v>12.2</c:v>
                </c:pt>
                <c:pt idx="1">
                  <c:v>4.4000000000000004</c:v>
                </c:pt>
                <c:pt idx="2">
                  <c:v>2</c:v>
                </c:pt>
                <c:pt idx="3">
                  <c:v>81.400000000000006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</c:plotArea>
    <c:legend>
      <c:legendPos val="r"/>
      <c:layout>
        <c:manualLayout>
          <c:xMode val="edge"/>
          <c:yMode val="edge"/>
          <c:x val="0.64332374017266059"/>
          <c:y val="0.62745859434421813"/>
          <c:w val="0.34111426344785273"/>
          <c:h val="0.36031751457815231"/>
        </c:manualLayout>
      </c:layout>
      <c:overlay val="0"/>
      <c:txPr>
        <a:bodyPr/>
        <a:lstStyle/>
        <a:p>
          <a:pPr algn="just">
            <a:lnSpc>
              <a:spcPct val="100000"/>
            </a:lnSpc>
            <a:defRPr sz="1400" kern="0" spc="0" baseline="0"/>
          </a:pPr>
          <a:endParaRPr lang="ru-RU"/>
        </a:p>
      </c:txPr>
    </c:legend>
    <c:plotVisOnly val="1"/>
    <c:dispBlanksAs val="gap"/>
    <c:showDLblsOverMax val="0"/>
  </c:chart>
  <c:txPr>
    <a:bodyPr/>
    <a:lstStyle/>
    <a:p>
      <a:pPr>
        <a:defRPr sz="1800"/>
      </a:pPr>
      <a:endParaRPr lang="ru-RU"/>
    </a:p>
  </c:txPr>
  <c:externalData r:id="rId1">
    <c:autoUpdate val="0"/>
  </c:externalData>
  <c:userShapes r:id="rId2"/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ru-RU" dirty="0"/>
              <a:t>Факт на </a:t>
            </a:r>
            <a:r>
              <a:rPr lang="ru-RU" dirty="0" smtClean="0"/>
              <a:t>01.10.2024 </a:t>
            </a:r>
            <a:r>
              <a:rPr lang="ru-RU" dirty="0"/>
              <a:t>год </a:t>
            </a:r>
            <a:r>
              <a:rPr lang="ru-RU" dirty="0" smtClean="0"/>
              <a:t>– </a:t>
            </a:r>
            <a:r>
              <a:rPr lang="ru-RU" dirty="0" smtClean="0"/>
              <a:t>662,3 </a:t>
            </a:r>
            <a:r>
              <a:rPr lang="ru-RU" dirty="0"/>
              <a:t>млн. рублей</a:t>
            </a:r>
          </a:p>
        </c:rich>
      </c:tx>
      <c:layout/>
      <c:overlay val="0"/>
    </c:title>
    <c:autoTitleDeleted val="0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3.8801244306188198E-2"/>
          <c:y val="0.12198081594537544"/>
          <c:w val="0.92239751138762349"/>
          <c:h val="0.8446520206463547"/>
        </c:manualLayout>
      </c:layout>
      <c:pie3DChart>
        <c:varyColors val="1"/>
        <c:ser>
          <c:idx val="0"/>
          <c:order val="0"/>
          <c:tx>
            <c:strRef>
              <c:f>Лист1!$B$1</c:f>
              <c:strCache>
                <c:ptCount val="1"/>
                <c:pt idx="0">
                  <c:v>Факт на 01.04.2018 год - млн. рублей</c:v>
                </c:pt>
              </c:strCache>
            </c:strRef>
          </c:tx>
          <c:explosion val="25"/>
          <c:cat>
            <c:strRef>
              <c:f>Лист1!$A$2:$A$10</c:f>
              <c:strCache>
                <c:ptCount val="4"/>
                <c:pt idx="0">
                  <c:v>НДФЛ</c:v>
                </c:pt>
                <c:pt idx="1">
                  <c:v>Иные неналоговые доходы</c:v>
                </c:pt>
                <c:pt idx="2">
                  <c:v>Неналоговые доходы</c:v>
                </c:pt>
                <c:pt idx="3">
                  <c:v>Безвозмездные поступления</c:v>
                </c:pt>
              </c:strCache>
            </c:strRef>
          </c:cat>
          <c:val>
            <c:numRef>
              <c:f>Лист1!$B$2:$B$10</c:f>
              <c:numCache>
                <c:formatCode>General</c:formatCode>
                <c:ptCount val="9"/>
                <c:pt idx="0">
                  <c:v>15.6</c:v>
                </c:pt>
                <c:pt idx="1">
                  <c:v>6.7</c:v>
                </c:pt>
                <c:pt idx="2">
                  <c:v>1.3</c:v>
                </c:pt>
                <c:pt idx="3">
                  <c:v>76.400000000000006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plotVisOnly val="1"/>
    <c:dispBlanksAs val="gap"/>
    <c:showDLblsOverMax val="0"/>
  </c:chart>
  <c:txPr>
    <a:bodyPr/>
    <a:lstStyle/>
    <a:p>
      <a:pPr>
        <a:defRPr sz="1800"/>
      </a:pPr>
      <a:endParaRPr lang="ru-RU"/>
    </a:p>
  </c:txPr>
  <c:externalData r:id="rId1">
    <c:autoUpdate val="0"/>
  </c:externalData>
  <c:userShapes r:id="rId2"/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ru-RU" dirty="0"/>
              <a:t>Факт на </a:t>
            </a:r>
            <a:r>
              <a:rPr lang="ru-RU" dirty="0" smtClean="0"/>
              <a:t>01.01.2025 </a:t>
            </a:r>
            <a:r>
              <a:rPr lang="ru-RU" dirty="0"/>
              <a:t>год </a:t>
            </a:r>
            <a:r>
              <a:rPr lang="ru-RU" dirty="0" smtClean="0"/>
              <a:t>– </a:t>
            </a:r>
            <a:r>
              <a:rPr lang="ru-RU" dirty="0" smtClean="0"/>
              <a:t>951,2 </a:t>
            </a:r>
            <a:r>
              <a:rPr lang="ru-RU" dirty="0"/>
              <a:t>млн. рублей</a:t>
            </a:r>
          </a:p>
        </c:rich>
      </c:tx>
      <c:layout/>
      <c:overlay val="0"/>
    </c:title>
    <c:autoTitleDeleted val="0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5.9965559382290853E-2"/>
          <c:y val="0.13389766001975748"/>
          <c:w val="0.92239751138762349"/>
          <c:h val="0.8446520206463547"/>
        </c:manualLayout>
      </c:layout>
      <c:pie3DChart>
        <c:varyColors val="1"/>
        <c:ser>
          <c:idx val="0"/>
          <c:order val="0"/>
          <c:tx>
            <c:strRef>
              <c:f>Лист1!$B$1</c:f>
              <c:strCache>
                <c:ptCount val="1"/>
                <c:pt idx="0">
                  <c:v>Факт на 01.04.2018 год - млн. рублей</c:v>
                </c:pt>
              </c:strCache>
            </c:strRef>
          </c:tx>
          <c:explosion val="25"/>
          <c:cat>
            <c:strRef>
              <c:f>Лист1!$A$2:$A$10</c:f>
              <c:strCache>
                <c:ptCount val="4"/>
                <c:pt idx="0">
                  <c:v>НДФЛ</c:v>
                </c:pt>
                <c:pt idx="1">
                  <c:v>Иные неналоговые доходы</c:v>
                </c:pt>
                <c:pt idx="2">
                  <c:v>Неналоговые доходы</c:v>
                </c:pt>
                <c:pt idx="3">
                  <c:v>Безвозмездные поступления</c:v>
                </c:pt>
              </c:strCache>
            </c:strRef>
          </c:cat>
          <c:val>
            <c:numRef>
              <c:f>Лист1!$B$2:$B$10</c:f>
              <c:numCache>
                <c:formatCode>General</c:formatCode>
                <c:ptCount val="9"/>
                <c:pt idx="0">
                  <c:v>16.8</c:v>
                </c:pt>
                <c:pt idx="1">
                  <c:v>7.2</c:v>
                </c:pt>
                <c:pt idx="2">
                  <c:v>1.6</c:v>
                </c:pt>
                <c:pt idx="3">
                  <c:v>74.400000000000006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plotVisOnly val="1"/>
    <c:dispBlanksAs val="gap"/>
    <c:showDLblsOverMax val="0"/>
  </c:chart>
  <c:txPr>
    <a:bodyPr/>
    <a:lstStyle/>
    <a:p>
      <a:pPr>
        <a:defRPr sz="1800"/>
      </a:pPr>
      <a:endParaRPr lang="ru-RU"/>
    </a:p>
  </c:txPr>
  <c:externalData r:id="rId1">
    <c:autoUpdate val="0"/>
  </c:externalData>
  <c:userShapes r:id="rId2"/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ru-RU" dirty="0"/>
              <a:t>Факт на </a:t>
            </a:r>
            <a:r>
              <a:rPr lang="ru-RU" dirty="0" smtClean="0"/>
              <a:t>01.01.2026 </a:t>
            </a:r>
            <a:r>
              <a:rPr lang="ru-RU" dirty="0"/>
              <a:t>года </a:t>
            </a:r>
            <a:r>
              <a:rPr lang="ru-RU" dirty="0" smtClean="0"/>
              <a:t>– </a:t>
            </a:r>
            <a:r>
              <a:rPr lang="ru-RU" dirty="0" smtClean="0"/>
              <a:t>1416,8 </a:t>
            </a:r>
            <a:r>
              <a:rPr lang="ru-RU" dirty="0"/>
              <a:t>млн. рублей</a:t>
            </a:r>
          </a:p>
        </c:rich>
      </c:tx>
      <c:layout>
        <c:manualLayout>
          <c:xMode val="edge"/>
          <c:yMode val="edge"/>
          <c:x val="9.9447834645669295E-2"/>
          <c:y val="5.4085176913891472E-3"/>
        </c:manualLayout>
      </c:layout>
      <c:overlay val="0"/>
    </c:title>
    <c:autoTitleDeleted val="0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5.7060653391453324E-2"/>
          <c:y val="7.8083495773196954E-2"/>
          <c:w val="0.58626308678120409"/>
          <c:h val="0.8898493601721027"/>
        </c:manualLayout>
      </c:layout>
      <c:pie3DChart>
        <c:varyColors val="1"/>
        <c:ser>
          <c:idx val="0"/>
          <c:order val="0"/>
          <c:tx>
            <c:strRef>
              <c:f>Лист1!$B$1</c:f>
              <c:strCache>
                <c:ptCount val="1"/>
                <c:pt idx="0">
                  <c:v>Факт на 01.04.2018 года -94,7 млн. рублей</c:v>
                </c:pt>
              </c:strCache>
            </c:strRef>
          </c:tx>
          <c:explosion val="20"/>
          <c:cat>
            <c:strRef>
              <c:f>Лист1!$A$2:$A$5</c:f>
              <c:strCache>
                <c:ptCount val="4"/>
                <c:pt idx="0">
                  <c:v>НДФЛ</c:v>
                </c:pt>
                <c:pt idx="1">
                  <c:v>Иные налоговые доходы</c:v>
                </c:pt>
                <c:pt idx="2">
                  <c:v>Неналоговые доходы</c:v>
                </c:pt>
                <c:pt idx="3">
                  <c:v>Безвозмездные поступления</c:v>
                </c:pt>
              </c:strCache>
            </c:strRef>
          </c:cat>
          <c:val>
            <c:numRef>
              <c:f>Лист1!$B$2:$B$5</c:f>
              <c:numCache>
                <c:formatCode>General</c:formatCode>
                <c:ptCount val="4"/>
                <c:pt idx="0">
                  <c:v>12.6</c:v>
                </c:pt>
                <c:pt idx="1">
                  <c:v>4.9000000000000004</c:v>
                </c:pt>
                <c:pt idx="2">
                  <c:v>1.6</c:v>
                </c:pt>
                <c:pt idx="3">
                  <c:v>80.900000000000006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</c:plotArea>
    <c:legend>
      <c:legendPos val="r"/>
      <c:layout>
        <c:manualLayout>
          <c:xMode val="edge"/>
          <c:yMode val="edge"/>
          <c:x val="0.64332374017266059"/>
          <c:y val="0.62745859434421813"/>
          <c:w val="0.34111426344785301"/>
          <c:h val="0.36031751457815231"/>
        </c:manualLayout>
      </c:layout>
      <c:overlay val="0"/>
      <c:txPr>
        <a:bodyPr/>
        <a:lstStyle/>
        <a:p>
          <a:pPr algn="just">
            <a:lnSpc>
              <a:spcPct val="100000"/>
            </a:lnSpc>
            <a:defRPr sz="1400" kern="0" spc="0" baseline="0"/>
          </a:pPr>
          <a:endParaRPr lang="ru-RU"/>
        </a:p>
      </c:txPr>
    </c:legend>
    <c:plotVisOnly val="1"/>
    <c:dispBlanksAs val="gap"/>
    <c:showDLblsOverMax val="0"/>
  </c:chart>
  <c:txPr>
    <a:bodyPr/>
    <a:lstStyle/>
    <a:p>
      <a:pPr>
        <a:defRPr sz="1800"/>
      </a:pPr>
      <a:endParaRPr lang="ru-RU"/>
    </a:p>
  </c:txPr>
  <c:externalData r:id="rId1">
    <c:autoUpdate val="0"/>
  </c:externalData>
  <c:userShapes r:id="rId2"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0.36765</cdr:x>
      <cdr:y>0.36364</cdr:y>
    </cdr:from>
    <cdr:to>
      <cdr:x>0.45588</cdr:x>
      <cdr:y>0.42857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1800200" y="2016224"/>
          <a:ext cx="432048" cy="3600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ru-RU" sz="1100" b="1" dirty="0" smtClean="0"/>
            <a:t>11,2</a:t>
          </a:r>
          <a:endParaRPr lang="ru-RU" sz="1100" b="1" dirty="0"/>
        </a:p>
      </cdr:txBody>
    </cdr:sp>
  </cdr:relSizeAnchor>
  <cdr:relSizeAnchor xmlns:cdr="http://schemas.openxmlformats.org/drawingml/2006/chartDrawing">
    <cdr:from>
      <cdr:x>0.5</cdr:x>
      <cdr:y>0.31169</cdr:y>
    </cdr:from>
    <cdr:to>
      <cdr:x>0.70145</cdr:x>
      <cdr:y>0.4026</cdr:y>
    </cdr:to>
    <cdr:sp macro="" textlink="">
      <cdr:nvSpPr>
        <cdr:cNvPr id="3" name="TextBox 2"/>
        <cdr:cNvSpPr txBox="1"/>
      </cdr:nvSpPr>
      <cdr:spPr>
        <a:xfrm xmlns:a="http://schemas.openxmlformats.org/drawingml/2006/main">
          <a:off x="2448272" y="1728192"/>
          <a:ext cx="986408" cy="5040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0.57353</cdr:x>
      <cdr:y>0.31169</cdr:y>
    </cdr:from>
    <cdr:to>
      <cdr:x>0.76027</cdr:x>
      <cdr:y>0.52855</cdr:y>
    </cdr:to>
    <cdr:sp macro="" textlink="">
      <cdr:nvSpPr>
        <cdr:cNvPr id="8" name="TextBox 7"/>
        <cdr:cNvSpPr txBox="1"/>
      </cdr:nvSpPr>
      <cdr:spPr>
        <a:xfrm xmlns:a="http://schemas.openxmlformats.org/drawingml/2006/main">
          <a:off x="2808312" y="1728192"/>
          <a:ext cx="914400" cy="120243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0.57353</cdr:x>
      <cdr:y>0.36364</cdr:y>
    </cdr:from>
    <cdr:to>
      <cdr:x>0.76027</cdr:x>
      <cdr:y>0.42857</cdr:y>
    </cdr:to>
    <cdr:sp macro="" textlink="">
      <cdr:nvSpPr>
        <cdr:cNvPr id="11" name="TextBox 10"/>
        <cdr:cNvSpPr txBox="1"/>
      </cdr:nvSpPr>
      <cdr:spPr>
        <a:xfrm xmlns:a="http://schemas.openxmlformats.org/drawingml/2006/main">
          <a:off x="2808312" y="2016224"/>
          <a:ext cx="914400" cy="3600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0.57353</cdr:x>
      <cdr:y>0.2987</cdr:y>
    </cdr:from>
    <cdr:to>
      <cdr:x>0.67647</cdr:x>
      <cdr:y>0.36364</cdr:y>
    </cdr:to>
    <cdr:sp macro="" textlink="">
      <cdr:nvSpPr>
        <cdr:cNvPr id="14" name="TextBox 13"/>
        <cdr:cNvSpPr txBox="1"/>
      </cdr:nvSpPr>
      <cdr:spPr>
        <a:xfrm xmlns:a="http://schemas.openxmlformats.org/drawingml/2006/main">
          <a:off x="2808312" y="1677686"/>
          <a:ext cx="504056" cy="36474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ru-RU" sz="1100" b="1" dirty="0" smtClean="0"/>
            <a:t>3,2</a:t>
          </a:r>
          <a:endParaRPr lang="ru-RU" sz="1100" b="1" dirty="0"/>
        </a:p>
      </cdr:txBody>
    </cdr:sp>
  </cdr:relSizeAnchor>
  <cdr:relSizeAnchor xmlns:cdr="http://schemas.openxmlformats.org/drawingml/2006/chartDrawing">
    <cdr:from>
      <cdr:x>0.17647</cdr:x>
      <cdr:y>0.48052</cdr:y>
    </cdr:from>
    <cdr:to>
      <cdr:x>0.30439</cdr:x>
      <cdr:y>0.59349</cdr:y>
    </cdr:to>
    <cdr:sp macro="" textlink="">
      <cdr:nvSpPr>
        <cdr:cNvPr id="15" name="TextBox 14"/>
        <cdr:cNvSpPr txBox="1"/>
      </cdr:nvSpPr>
      <cdr:spPr>
        <a:xfrm xmlns:a="http://schemas.openxmlformats.org/drawingml/2006/main">
          <a:off x="864096" y="2664296"/>
          <a:ext cx="626363" cy="62637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ru-RU" sz="1100" b="1" dirty="0" smtClean="0"/>
            <a:t>84,8</a:t>
          </a:r>
          <a:endParaRPr lang="ru-RU" sz="1100" b="1" dirty="0"/>
        </a:p>
      </cdr:txBody>
    </cdr:sp>
  </cdr:relSizeAnchor>
  <cdr:relSizeAnchor xmlns:cdr="http://schemas.openxmlformats.org/drawingml/2006/chartDrawing">
    <cdr:from>
      <cdr:x>0.07353</cdr:x>
      <cdr:y>0.33766</cdr:y>
    </cdr:from>
    <cdr:to>
      <cdr:x>0.17647</cdr:x>
      <cdr:y>0.4026</cdr:y>
    </cdr:to>
    <cdr:sp macro="" textlink="">
      <cdr:nvSpPr>
        <cdr:cNvPr id="16" name="TextBox 15"/>
        <cdr:cNvSpPr txBox="1"/>
      </cdr:nvSpPr>
      <cdr:spPr>
        <a:xfrm xmlns:a="http://schemas.openxmlformats.org/drawingml/2006/main">
          <a:off x="360040" y="1872208"/>
          <a:ext cx="504056" cy="3600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0.14706</cdr:x>
      <cdr:y>0.28571</cdr:y>
    </cdr:from>
    <cdr:to>
      <cdr:x>0.20588</cdr:x>
      <cdr:y>0.35065</cdr:y>
    </cdr:to>
    <cdr:sp macro="" textlink="">
      <cdr:nvSpPr>
        <cdr:cNvPr id="19" name="TextBox 18"/>
        <cdr:cNvSpPr txBox="1"/>
      </cdr:nvSpPr>
      <cdr:spPr>
        <a:xfrm xmlns:a="http://schemas.openxmlformats.org/drawingml/2006/main">
          <a:off x="720080" y="1584176"/>
          <a:ext cx="288032" cy="3600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21" name="Прямая соединительная линия 20"/>
        <cdr:cNvSpPr/>
      </cdr:nvSpPr>
      <cdr:spPr>
        <a:xfrm xmlns:a="http://schemas.openxmlformats.org/drawingml/2006/main">
          <a:off x="-4067944" y="-1052736"/>
          <a:ext cx="0" cy="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  <cdr:relSizeAnchor xmlns:cdr="http://schemas.openxmlformats.org/drawingml/2006/chartDrawing">
    <cdr:from>
      <cdr:x>0.25</cdr:x>
      <cdr:y>0.36364</cdr:y>
    </cdr:from>
    <cdr:to>
      <cdr:x>0.43674</cdr:x>
      <cdr:y>0.55453</cdr:y>
    </cdr:to>
    <cdr:sp macro="" textlink="">
      <cdr:nvSpPr>
        <cdr:cNvPr id="24" name="TextBox 23"/>
        <cdr:cNvSpPr txBox="1"/>
      </cdr:nvSpPr>
      <cdr:spPr>
        <a:xfrm xmlns:a="http://schemas.openxmlformats.org/drawingml/2006/main">
          <a:off x="1224136" y="2016224"/>
          <a:ext cx="914400" cy="105841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0.64706</cdr:x>
      <cdr:y>0.33766</cdr:y>
    </cdr:from>
    <cdr:to>
      <cdr:x>0.70588</cdr:x>
      <cdr:y>0.42308</cdr:y>
    </cdr:to>
    <cdr:sp macro="" textlink="">
      <cdr:nvSpPr>
        <cdr:cNvPr id="17" name="TextBox 16"/>
        <cdr:cNvSpPr txBox="1"/>
      </cdr:nvSpPr>
      <cdr:spPr>
        <a:xfrm xmlns:a="http://schemas.openxmlformats.org/drawingml/2006/main">
          <a:off x="3168352" y="1896508"/>
          <a:ext cx="288032" cy="47975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ru-RU" sz="1100" b="1" dirty="0" smtClean="0"/>
            <a:t>0,8</a:t>
          </a:r>
          <a:endParaRPr lang="ru-RU" sz="1100" b="1" dirty="0"/>
        </a:p>
      </cdr:txBody>
    </cdr:sp>
  </cdr:relSizeAnchor>
  <cdr:relSizeAnchor xmlns:cdr="http://schemas.openxmlformats.org/drawingml/2006/chartDrawing">
    <cdr:from>
      <cdr:x>0.54412</cdr:x>
      <cdr:y>0.33333</cdr:y>
    </cdr:from>
    <cdr:to>
      <cdr:x>0.60294</cdr:x>
      <cdr:y>0.39736</cdr:y>
    </cdr:to>
    <cdr:sp macro="" textlink="">
      <cdr:nvSpPr>
        <cdr:cNvPr id="22" name="Прямая соединительная линия 21"/>
        <cdr:cNvSpPr/>
      </cdr:nvSpPr>
      <cdr:spPr>
        <a:xfrm xmlns:a="http://schemas.openxmlformats.org/drawingml/2006/main" flipH="1">
          <a:off x="2664296" y="1872189"/>
          <a:ext cx="288026" cy="359613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  <cdr:relSizeAnchor xmlns:cdr="http://schemas.openxmlformats.org/drawingml/2006/chartDrawing">
    <cdr:from>
      <cdr:x>0.57353</cdr:x>
      <cdr:y>0.38462</cdr:y>
    </cdr:from>
    <cdr:to>
      <cdr:x>0.67647</cdr:x>
      <cdr:y>0.42308</cdr:y>
    </cdr:to>
    <cdr:sp macro="" textlink="">
      <cdr:nvSpPr>
        <cdr:cNvPr id="26" name="Прямая соединительная линия 25"/>
        <cdr:cNvSpPr/>
      </cdr:nvSpPr>
      <cdr:spPr>
        <a:xfrm xmlns:a="http://schemas.openxmlformats.org/drawingml/2006/main" flipH="1">
          <a:off x="2808311" y="2160266"/>
          <a:ext cx="504053" cy="215998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0.52</cdr:x>
      <cdr:y>0.35135</cdr:y>
    </cdr:from>
    <cdr:to>
      <cdr:x>0.66</cdr:x>
      <cdr:y>0.44595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1872208" y="1872208"/>
          <a:ext cx="504056" cy="5040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0.68</cdr:x>
      <cdr:y>0.28378</cdr:y>
    </cdr:from>
    <cdr:to>
      <cdr:x>0.78</cdr:x>
      <cdr:y>0.36486</cdr:y>
    </cdr:to>
    <cdr:sp macro="" textlink="">
      <cdr:nvSpPr>
        <cdr:cNvPr id="3" name="TextBox 2"/>
        <cdr:cNvSpPr txBox="1"/>
      </cdr:nvSpPr>
      <cdr:spPr>
        <a:xfrm xmlns:a="http://schemas.openxmlformats.org/drawingml/2006/main">
          <a:off x="2448272" y="1512168"/>
          <a:ext cx="360040" cy="43204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5" name="Прямая соединительная линия 4"/>
        <cdr:cNvSpPr/>
      </cdr:nvSpPr>
      <cdr:spPr>
        <a:xfrm xmlns:a="http://schemas.openxmlformats.org/drawingml/2006/main" flipH="1">
          <a:off x="-467544" y="-980728"/>
          <a:ext cx="0" cy="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  <cdr:relSizeAnchor xmlns:cdr="http://schemas.openxmlformats.org/drawingml/2006/chartDrawing">
    <cdr:from>
      <cdr:x>0.78</cdr:x>
      <cdr:y>0.28378</cdr:y>
    </cdr:from>
    <cdr:to>
      <cdr:x>0.9</cdr:x>
      <cdr:y>0.32432</cdr:y>
    </cdr:to>
    <cdr:sp macro="" textlink="">
      <cdr:nvSpPr>
        <cdr:cNvPr id="6" name="TextBox 5"/>
        <cdr:cNvSpPr txBox="1"/>
      </cdr:nvSpPr>
      <cdr:spPr>
        <a:xfrm xmlns:a="http://schemas.openxmlformats.org/drawingml/2006/main">
          <a:off x="2808312" y="1512168"/>
          <a:ext cx="432048" cy="2160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8" name="Прямая соединительная линия 7"/>
        <cdr:cNvSpPr/>
      </cdr:nvSpPr>
      <cdr:spPr>
        <a:xfrm xmlns:a="http://schemas.openxmlformats.org/drawingml/2006/main">
          <a:off x="-467544" y="-980728"/>
          <a:ext cx="0" cy="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10" name="Прямая соединительная линия 9"/>
        <cdr:cNvSpPr/>
      </cdr:nvSpPr>
      <cdr:spPr>
        <a:xfrm xmlns:a="http://schemas.openxmlformats.org/drawingml/2006/main" flipH="1">
          <a:off x="-467544" y="-980728"/>
          <a:ext cx="0" cy="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  <cdr:relSizeAnchor xmlns:cdr="http://schemas.openxmlformats.org/drawingml/2006/chartDrawing">
    <cdr:from>
      <cdr:x>0.9</cdr:x>
      <cdr:y>0.63514</cdr:y>
    </cdr:from>
    <cdr:to>
      <cdr:x>0.98</cdr:x>
      <cdr:y>0.77027</cdr:y>
    </cdr:to>
    <cdr:sp macro="" textlink="">
      <cdr:nvSpPr>
        <cdr:cNvPr id="11" name="TextBox 10"/>
        <cdr:cNvSpPr txBox="1"/>
      </cdr:nvSpPr>
      <cdr:spPr>
        <a:xfrm xmlns:a="http://schemas.openxmlformats.org/drawingml/2006/main">
          <a:off x="3240360" y="3384376"/>
          <a:ext cx="288032" cy="72007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ru-RU" sz="1100" b="1" dirty="0" smtClean="0"/>
            <a:t>1,7</a:t>
          </a:r>
          <a:endParaRPr lang="ru-RU" sz="1100" b="1" dirty="0"/>
        </a:p>
      </cdr:txBody>
    </cdr:sp>
  </cdr:relSizeAnchor>
  <cdr:relSizeAnchor xmlns:cdr="http://schemas.openxmlformats.org/drawingml/2006/chartDrawing">
    <cdr:from>
      <cdr:x>0.82</cdr:x>
      <cdr:y>0.2973</cdr:y>
    </cdr:from>
    <cdr:to>
      <cdr:x>0.94</cdr:x>
      <cdr:y>0.36487</cdr:y>
    </cdr:to>
    <cdr:sp macro="" textlink="">
      <cdr:nvSpPr>
        <cdr:cNvPr id="12" name="TextBox 11"/>
        <cdr:cNvSpPr txBox="1"/>
      </cdr:nvSpPr>
      <cdr:spPr>
        <a:xfrm xmlns:a="http://schemas.openxmlformats.org/drawingml/2006/main">
          <a:off x="2952328" y="1584190"/>
          <a:ext cx="432048" cy="3600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ru-RU" sz="1100" b="1" dirty="0" smtClean="0"/>
            <a:t>4,8</a:t>
          </a:r>
          <a:endParaRPr lang="ru-RU" sz="1100" b="1" dirty="0"/>
        </a:p>
      </cdr:txBody>
    </cdr:sp>
  </cdr:relSizeAnchor>
  <cdr:relSizeAnchor xmlns:cdr="http://schemas.openxmlformats.org/drawingml/2006/chartDrawing">
    <cdr:from>
      <cdr:x>0.26</cdr:x>
      <cdr:y>0.5</cdr:y>
    </cdr:from>
    <cdr:to>
      <cdr:x>0.46</cdr:x>
      <cdr:y>0.62162</cdr:y>
    </cdr:to>
    <cdr:sp macro="" textlink="">
      <cdr:nvSpPr>
        <cdr:cNvPr id="13" name="TextBox 12"/>
        <cdr:cNvSpPr txBox="1"/>
      </cdr:nvSpPr>
      <cdr:spPr>
        <a:xfrm xmlns:a="http://schemas.openxmlformats.org/drawingml/2006/main">
          <a:off x="936104" y="2664296"/>
          <a:ext cx="720080" cy="64807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ru-RU" sz="1100" b="1" dirty="0" smtClean="0"/>
            <a:t>77,3</a:t>
          </a:r>
          <a:endParaRPr lang="ru-RU" sz="1100" b="1" dirty="0"/>
        </a:p>
      </cdr:txBody>
    </cdr:sp>
  </cdr:relSizeAnchor>
  <cdr:relSizeAnchor xmlns:cdr="http://schemas.openxmlformats.org/drawingml/2006/chartDrawing">
    <cdr:from>
      <cdr:x>0.58</cdr:x>
      <cdr:y>0.36486</cdr:y>
    </cdr:from>
    <cdr:to>
      <cdr:x>0.7</cdr:x>
      <cdr:y>0.44595</cdr:y>
    </cdr:to>
    <cdr:sp macro="" textlink="">
      <cdr:nvSpPr>
        <cdr:cNvPr id="14" name="TextBox 13"/>
        <cdr:cNvSpPr txBox="1"/>
      </cdr:nvSpPr>
      <cdr:spPr>
        <a:xfrm xmlns:a="http://schemas.openxmlformats.org/drawingml/2006/main">
          <a:off x="2088232" y="1944190"/>
          <a:ext cx="432048" cy="43209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ru-RU" sz="1100" b="1" dirty="0" smtClean="0"/>
            <a:t>16,2</a:t>
          </a:r>
          <a:endParaRPr lang="ru-RU" sz="1100" b="1" dirty="0"/>
        </a:p>
      </cdr:txBody>
    </cdr:sp>
  </cdr:relSizeAnchor>
  <cdr:relSizeAnchor xmlns:cdr="http://schemas.openxmlformats.org/drawingml/2006/chartDrawing">
    <cdr:from>
      <cdr:x>0.08</cdr:x>
      <cdr:y>0.28378</cdr:y>
    </cdr:from>
    <cdr:to>
      <cdr:x>0.18</cdr:x>
      <cdr:y>0.35135</cdr:y>
    </cdr:to>
    <cdr:sp macro="" textlink="">
      <cdr:nvSpPr>
        <cdr:cNvPr id="15" name="TextBox 14"/>
        <cdr:cNvSpPr txBox="1"/>
      </cdr:nvSpPr>
      <cdr:spPr>
        <a:xfrm xmlns:a="http://schemas.openxmlformats.org/drawingml/2006/main">
          <a:off x="288032" y="1512168"/>
          <a:ext cx="360040" cy="3600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17" name="Прямая соединительная линия 16"/>
        <cdr:cNvSpPr/>
      </cdr:nvSpPr>
      <cdr:spPr>
        <a:xfrm xmlns:a="http://schemas.openxmlformats.org/drawingml/2006/main">
          <a:off x="-539552" y="-980728"/>
          <a:ext cx="0" cy="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  <cdr:relSizeAnchor xmlns:cdr="http://schemas.openxmlformats.org/drawingml/2006/chartDrawing">
    <cdr:from>
      <cdr:x>0.86</cdr:x>
      <cdr:y>0.33784</cdr:y>
    </cdr:from>
    <cdr:to>
      <cdr:x>0.88</cdr:x>
      <cdr:y>0.41892</cdr:y>
    </cdr:to>
    <cdr:sp macro="" textlink="">
      <cdr:nvSpPr>
        <cdr:cNvPr id="19" name="Прямая соединительная линия 18"/>
        <cdr:cNvSpPr/>
      </cdr:nvSpPr>
      <cdr:spPr>
        <a:xfrm xmlns:a="http://schemas.openxmlformats.org/drawingml/2006/main" flipH="1">
          <a:off x="3096344" y="1800200"/>
          <a:ext cx="72008" cy="432048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  <cdr:relSizeAnchor xmlns:cdr="http://schemas.openxmlformats.org/drawingml/2006/chartDrawing">
    <cdr:from>
      <cdr:x>0.9</cdr:x>
      <cdr:y>0.51351</cdr:y>
    </cdr:from>
    <cdr:to>
      <cdr:x>0.92</cdr:x>
      <cdr:y>0.62643</cdr:y>
    </cdr:to>
    <cdr:sp macro="" textlink="">
      <cdr:nvSpPr>
        <cdr:cNvPr id="21" name="Прямая соединительная линия 20"/>
        <cdr:cNvSpPr/>
      </cdr:nvSpPr>
      <cdr:spPr>
        <a:xfrm xmlns:a="http://schemas.openxmlformats.org/drawingml/2006/main">
          <a:off x="3240360" y="2736304"/>
          <a:ext cx="72008" cy="601667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</c:userShapes>
</file>

<file path=ppt/drawings/drawing3.xml><?xml version="1.0" encoding="utf-8"?>
<c:userShapes xmlns:c="http://schemas.openxmlformats.org/drawingml/2006/chart">
  <cdr:relSizeAnchor xmlns:cdr="http://schemas.openxmlformats.org/drawingml/2006/chartDrawing">
    <cdr:from>
      <cdr:x>0.52</cdr:x>
      <cdr:y>0.35135</cdr:y>
    </cdr:from>
    <cdr:to>
      <cdr:x>0.66</cdr:x>
      <cdr:y>0.44595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1872208" y="1872208"/>
          <a:ext cx="504056" cy="5040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0.68</cdr:x>
      <cdr:y>0.28378</cdr:y>
    </cdr:from>
    <cdr:to>
      <cdr:x>0.78</cdr:x>
      <cdr:y>0.36486</cdr:y>
    </cdr:to>
    <cdr:sp macro="" textlink="">
      <cdr:nvSpPr>
        <cdr:cNvPr id="3" name="TextBox 2"/>
        <cdr:cNvSpPr txBox="1"/>
      </cdr:nvSpPr>
      <cdr:spPr>
        <a:xfrm xmlns:a="http://schemas.openxmlformats.org/drawingml/2006/main">
          <a:off x="2448272" y="1512168"/>
          <a:ext cx="360040" cy="43204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5" name="Прямая соединительная линия 4"/>
        <cdr:cNvSpPr/>
      </cdr:nvSpPr>
      <cdr:spPr>
        <a:xfrm xmlns:a="http://schemas.openxmlformats.org/drawingml/2006/main" flipH="1">
          <a:off x="-467544" y="-980728"/>
          <a:ext cx="0" cy="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  <cdr:relSizeAnchor xmlns:cdr="http://schemas.openxmlformats.org/drawingml/2006/chartDrawing">
    <cdr:from>
      <cdr:x>0.78</cdr:x>
      <cdr:y>0.28378</cdr:y>
    </cdr:from>
    <cdr:to>
      <cdr:x>0.9</cdr:x>
      <cdr:y>0.32432</cdr:y>
    </cdr:to>
    <cdr:sp macro="" textlink="">
      <cdr:nvSpPr>
        <cdr:cNvPr id="6" name="TextBox 5"/>
        <cdr:cNvSpPr txBox="1"/>
      </cdr:nvSpPr>
      <cdr:spPr>
        <a:xfrm xmlns:a="http://schemas.openxmlformats.org/drawingml/2006/main">
          <a:off x="2808312" y="1512168"/>
          <a:ext cx="432048" cy="2160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8" name="Прямая соединительная линия 7"/>
        <cdr:cNvSpPr/>
      </cdr:nvSpPr>
      <cdr:spPr>
        <a:xfrm xmlns:a="http://schemas.openxmlformats.org/drawingml/2006/main">
          <a:off x="-467544" y="-980728"/>
          <a:ext cx="0" cy="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10" name="Прямая соединительная линия 9"/>
        <cdr:cNvSpPr/>
      </cdr:nvSpPr>
      <cdr:spPr>
        <a:xfrm xmlns:a="http://schemas.openxmlformats.org/drawingml/2006/main" flipH="1">
          <a:off x="-467544" y="-980728"/>
          <a:ext cx="0" cy="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  <cdr:relSizeAnchor xmlns:cdr="http://schemas.openxmlformats.org/drawingml/2006/chartDrawing">
    <cdr:from>
      <cdr:x>0.84</cdr:x>
      <cdr:y>0.35135</cdr:y>
    </cdr:from>
    <cdr:to>
      <cdr:x>0.96</cdr:x>
      <cdr:y>0.40541</cdr:y>
    </cdr:to>
    <cdr:sp macro="" textlink="">
      <cdr:nvSpPr>
        <cdr:cNvPr id="11" name="TextBox 10"/>
        <cdr:cNvSpPr txBox="1"/>
      </cdr:nvSpPr>
      <cdr:spPr>
        <a:xfrm xmlns:a="http://schemas.openxmlformats.org/drawingml/2006/main">
          <a:off x="3024336" y="1872208"/>
          <a:ext cx="432048" cy="28803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0.4</cdr:x>
      <cdr:y>0.54054</cdr:y>
    </cdr:from>
    <cdr:to>
      <cdr:x>0.62</cdr:x>
      <cdr:y>0.71214</cdr:y>
    </cdr:to>
    <cdr:sp macro="" textlink="">
      <cdr:nvSpPr>
        <cdr:cNvPr id="12" name="TextBox 11"/>
        <cdr:cNvSpPr txBox="1"/>
      </cdr:nvSpPr>
      <cdr:spPr>
        <a:xfrm xmlns:a="http://schemas.openxmlformats.org/drawingml/2006/main">
          <a:off x="1440160" y="2841394"/>
          <a:ext cx="792088" cy="90203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ru-RU" sz="1100" b="1" dirty="0" smtClean="0"/>
            <a:t>75,8</a:t>
          </a:r>
          <a:endParaRPr lang="ru-RU" sz="1100" b="1" dirty="0"/>
        </a:p>
      </cdr:txBody>
    </cdr:sp>
  </cdr:relSizeAnchor>
  <cdr:relSizeAnchor xmlns:cdr="http://schemas.openxmlformats.org/drawingml/2006/chartDrawing">
    <cdr:from>
      <cdr:x>0.54</cdr:x>
      <cdr:y>0.36986</cdr:y>
    </cdr:from>
    <cdr:to>
      <cdr:x>0.64</cdr:x>
      <cdr:y>0.43836</cdr:y>
    </cdr:to>
    <cdr:sp macro="" textlink="">
      <cdr:nvSpPr>
        <cdr:cNvPr id="13" name="TextBox 12"/>
        <cdr:cNvSpPr txBox="1"/>
      </cdr:nvSpPr>
      <cdr:spPr>
        <a:xfrm xmlns:a="http://schemas.openxmlformats.org/drawingml/2006/main">
          <a:off x="1944216" y="1944216"/>
          <a:ext cx="360040" cy="3600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ru-RU" sz="1100" b="1" dirty="0" smtClean="0"/>
            <a:t>15,9</a:t>
          </a:r>
          <a:endParaRPr lang="ru-RU" sz="1100" b="1" dirty="0"/>
        </a:p>
      </cdr:txBody>
    </cdr:sp>
  </cdr:relSizeAnchor>
  <cdr:relSizeAnchor xmlns:cdr="http://schemas.openxmlformats.org/drawingml/2006/chartDrawing">
    <cdr:from>
      <cdr:x>0.82</cdr:x>
      <cdr:y>0.30137</cdr:y>
    </cdr:from>
    <cdr:to>
      <cdr:x>0.92</cdr:x>
      <cdr:y>0.35616</cdr:y>
    </cdr:to>
    <cdr:sp macro="" textlink="">
      <cdr:nvSpPr>
        <cdr:cNvPr id="14" name="TextBox 13"/>
        <cdr:cNvSpPr txBox="1"/>
      </cdr:nvSpPr>
      <cdr:spPr>
        <a:xfrm xmlns:a="http://schemas.openxmlformats.org/drawingml/2006/main">
          <a:off x="2952328" y="1584177"/>
          <a:ext cx="360040" cy="28803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ru-RU" sz="1100" b="1" dirty="0" smtClean="0"/>
            <a:t>6,9</a:t>
          </a:r>
          <a:endParaRPr lang="ru-RU" sz="1100" b="1" dirty="0"/>
        </a:p>
      </cdr:txBody>
    </cdr:sp>
  </cdr:relSizeAnchor>
  <cdr:relSizeAnchor xmlns:cdr="http://schemas.openxmlformats.org/drawingml/2006/chartDrawing">
    <cdr:from>
      <cdr:x>0.08</cdr:x>
      <cdr:y>0.28378</cdr:y>
    </cdr:from>
    <cdr:to>
      <cdr:x>0.18</cdr:x>
      <cdr:y>0.35135</cdr:y>
    </cdr:to>
    <cdr:sp macro="" textlink="">
      <cdr:nvSpPr>
        <cdr:cNvPr id="15" name="TextBox 14"/>
        <cdr:cNvSpPr txBox="1"/>
      </cdr:nvSpPr>
      <cdr:spPr>
        <a:xfrm xmlns:a="http://schemas.openxmlformats.org/drawingml/2006/main">
          <a:off x="288032" y="1512168"/>
          <a:ext cx="360040" cy="3600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0.9</cdr:x>
      <cdr:y>0.57534</cdr:y>
    </cdr:from>
    <cdr:to>
      <cdr:x>1</cdr:x>
      <cdr:y>0.65753</cdr:y>
    </cdr:to>
    <cdr:sp macro="" textlink="">
      <cdr:nvSpPr>
        <cdr:cNvPr id="16" name="TextBox 15"/>
        <cdr:cNvSpPr txBox="1"/>
      </cdr:nvSpPr>
      <cdr:spPr>
        <a:xfrm xmlns:a="http://schemas.openxmlformats.org/drawingml/2006/main">
          <a:off x="3240360" y="3024336"/>
          <a:ext cx="360040" cy="43204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ru-RU" sz="1100" b="1" dirty="0" smtClean="0"/>
            <a:t>1,4</a:t>
          </a:r>
          <a:endParaRPr lang="ru-RU" sz="1100" b="1" dirty="0"/>
        </a:p>
      </cdr:txBody>
    </cdr:sp>
  </cdr:relSizeAnchor>
  <cdr:relSizeAnchor xmlns:cdr="http://schemas.openxmlformats.org/drawingml/2006/chartDrawing">
    <cdr:from>
      <cdr:x>0.84</cdr:x>
      <cdr:y>0.34247</cdr:y>
    </cdr:from>
    <cdr:to>
      <cdr:x>0.86</cdr:x>
      <cdr:y>0.42466</cdr:y>
    </cdr:to>
    <cdr:sp macro="" textlink="">
      <cdr:nvSpPr>
        <cdr:cNvPr id="18" name="Прямая соединительная линия 17"/>
        <cdr:cNvSpPr/>
      </cdr:nvSpPr>
      <cdr:spPr>
        <a:xfrm xmlns:a="http://schemas.openxmlformats.org/drawingml/2006/main" flipH="1">
          <a:off x="3024336" y="1800222"/>
          <a:ext cx="72008" cy="432026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  <cdr:relSizeAnchor xmlns:cdr="http://schemas.openxmlformats.org/drawingml/2006/chartDrawing">
    <cdr:from>
      <cdr:x>0.9</cdr:x>
      <cdr:y>0.50685</cdr:y>
    </cdr:from>
    <cdr:to>
      <cdr:x>0.94</cdr:x>
      <cdr:y>0.57534</cdr:y>
    </cdr:to>
    <cdr:sp macro="" textlink="">
      <cdr:nvSpPr>
        <cdr:cNvPr id="20" name="Прямая соединительная линия 19"/>
        <cdr:cNvSpPr/>
      </cdr:nvSpPr>
      <cdr:spPr>
        <a:xfrm xmlns:a="http://schemas.openxmlformats.org/drawingml/2006/main">
          <a:off x="3240360" y="2664296"/>
          <a:ext cx="144016" cy="36004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</c:userShapes>
</file>

<file path=ppt/drawings/drawing4.xml><?xml version="1.0" encoding="utf-8"?>
<c:userShapes xmlns:c="http://schemas.openxmlformats.org/drawingml/2006/chart">
  <cdr:relSizeAnchor xmlns:cdr="http://schemas.openxmlformats.org/drawingml/2006/chartDrawing">
    <cdr:from>
      <cdr:x>0.41176</cdr:x>
      <cdr:y>0.37179</cdr:y>
    </cdr:from>
    <cdr:to>
      <cdr:x>0.51471</cdr:x>
      <cdr:y>0.42857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2016224" y="2088232"/>
          <a:ext cx="504056" cy="3188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ru-RU" sz="1100" b="1" dirty="0" smtClean="0"/>
            <a:t>11,6</a:t>
          </a:r>
          <a:endParaRPr lang="ru-RU" sz="1100" b="1" dirty="0"/>
        </a:p>
      </cdr:txBody>
    </cdr:sp>
  </cdr:relSizeAnchor>
  <cdr:relSizeAnchor xmlns:cdr="http://schemas.openxmlformats.org/drawingml/2006/chartDrawing">
    <cdr:from>
      <cdr:x>0.5</cdr:x>
      <cdr:y>0.31169</cdr:y>
    </cdr:from>
    <cdr:to>
      <cdr:x>0.70145</cdr:x>
      <cdr:y>0.4026</cdr:y>
    </cdr:to>
    <cdr:sp macro="" textlink="">
      <cdr:nvSpPr>
        <cdr:cNvPr id="3" name="TextBox 2"/>
        <cdr:cNvSpPr txBox="1"/>
      </cdr:nvSpPr>
      <cdr:spPr>
        <a:xfrm xmlns:a="http://schemas.openxmlformats.org/drawingml/2006/main">
          <a:off x="2448272" y="1728192"/>
          <a:ext cx="986408" cy="5040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0.57353</cdr:x>
      <cdr:y>0.31169</cdr:y>
    </cdr:from>
    <cdr:to>
      <cdr:x>0.76027</cdr:x>
      <cdr:y>0.52855</cdr:y>
    </cdr:to>
    <cdr:sp macro="" textlink="">
      <cdr:nvSpPr>
        <cdr:cNvPr id="8" name="TextBox 7"/>
        <cdr:cNvSpPr txBox="1"/>
      </cdr:nvSpPr>
      <cdr:spPr>
        <a:xfrm xmlns:a="http://schemas.openxmlformats.org/drawingml/2006/main">
          <a:off x="2808312" y="1728192"/>
          <a:ext cx="914400" cy="120243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0.57353</cdr:x>
      <cdr:y>0.36364</cdr:y>
    </cdr:from>
    <cdr:to>
      <cdr:x>0.76027</cdr:x>
      <cdr:y>0.42857</cdr:y>
    </cdr:to>
    <cdr:sp macro="" textlink="">
      <cdr:nvSpPr>
        <cdr:cNvPr id="11" name="TextBox 10"/>
        <cdr:cNvSpPr txBox="1"/>
      </cdr:nvSpPr>
      <cdr:spPr>
        <a:xfrm xmlns:a="http://schemas.openxmlformats.org/drawingml/2006/main">
          <a:off x="2808312" y="2016224"/>
          <a:ext cx="914400" cy="3600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0.64706</cdr:x>
      <cdr:y>0.28205</cdr:y>
    </cdr:from>
    <cdr:to>
      <cdr:x>0.73529</cdr:x>
      <cdr:y>0.36364</cdr:y>
    </cdr:to>
    <cdr:sp macro="" textlink="">
      <cdr:nvSpPr>
        <cdr:cNvPr id="14" name="TextBox 13"/>
        <cdr:cNvSpPr txBox="1"/>
      </cdr:nvSpPr>
      <cdr:spPr>
        <a:xfrm xmlns:a="http://schemas.openxmlformats.org/drawingml/2006/main">
          <a:off x="3168352" y="1584169"/>
          <a:ext cx="432048" cy="45826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ru-RU" sz="1100" b="1" dirty="0" smtClean="0"/>
            <a:t>4,2</a:t>
          </a:r>
          <a:endParaRPr lang="ru-RU" sz="1100" b="1" dirty="0"/>
        </a:p>
      </cdr:txBody>
    </cdr:sp>
  </cdr:relSizeAnchor>
  <cdr:relSizeAnchor xmlns:cdr="http://schemas.openxmlformats.org/drawingml/2006/chartDrawing">
    <cdr:from>
      <cdr:x>0.17647</cdr:x>
      <cdr:y>0.48052</cdr:y>
    </cdr:from>
    <cdr:to>
      <cdr:x>0.30439</cdr:x>
      <cdr:y>0.59349</cdr:y>
    </cdr:to>
    <cdr:sp macro="" textlink="">
      <cdr:nvSpPr>
        <cdr:cNvPr id="15" name="TextBox 14"/>
        <cdr:cNvSpPr txBox="1"/>
      </cdr:nvSpPr>
      <cdr:spPr>
        <a:xfrm xmlns:a="http://schemas.openxmlformats.org/drawingml/2006/main">
          <a:off x="864096" y="2664296"/>
          <a:ext cx="626363" cy="62637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ru-RU" sz="1100" b="1" dirty="0" smtClean="0"/>
            <a:t>82,4</a:t>
          </a:r>
          <a:endParaRPr lang="ru-RU" sz="1100" b="1" dirty="0"/>
        </a:p>
      </cdr:txBody>
    </cdr:sp>
  </cdr:relSizeAnchor>
  <cdr:relSizeAnchor xmlns:cdr="http://schemas.openxmlformats.org/drawingml/2006/chartDrawing">
    <cdr:from>
      <cdr:x>0.07353</cdr:x>
      <cdr:y>0.33766</cdr:y>
    </cdr:from>
    <cdr:to>
      <cdr:x>0.17647</cdr:x>
      <cdr:y>0.4026</cdr:y>
    </cdr:to>
    <cdr:sp macro="" textlink="">
      <cdr:nvSpPr>
        <cdr:cNvPr id="16" name="TextBox 15"/>
        <cdr:cNvSpPr txBox="1"/>
      </cdr:nvSpPr>
      <cdr:spPr>
        <a:xfrm xmlns:a="http://schemas.openxmlformats.org/drawingml/2006/main">
          <a:off x="360040" y="1872208"/>
          <a:ext cx="504056" cy="3600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0.14706</cdr:x>
      <cdr:y>0.28571</cdr:y>
    </cdr:from>
    <cdr:to>
      <cdr:x>0.20588</cdr:x>
      <cdr:y>0.35065</cdr:y>
    </cdr:to>
    <cdr:sp macro="" textlink="">
      <cdr:nvSpPr>
        <cdr:cNvPr id="19" name="TextBox 18"/>
        <cdr:cNvSpPr txBox="1"/>
      </cdr:nvSpPr>
      <cdr:spPr>
        <a:xfrm xmlns:a="http://schemas.openxmlformats.org/drawingml/2006/main">
          <a:off x="720080" y="1584176"/>
          <a:ext cx="288032" cy="3600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21" name="Прямая соединительная линия 20"/>
        <cdr:cNvSpPr/>
      </cdr:nvSpPr>
      <cdr:spPr>
        <a:xfrm xmlns:a="http://schemas.openxmlformats.org/drawingml/2006/main">
          <a:off x="-4067944" y="-1052736"/>
          <a:ext cx="0" cy="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  <cdr:relSizeAnchor xmlns:cdr="http://schemas.openxmlformats.org/drawingml/2006/chartDrawing">
    <cdr:from>
      <cdr:x>0.25</cdr:x>
      <cdr:y>0.36364</cdr:y>
    </cdr:from>
    <cdr:to>
      <cdr:x>0.43674</cdr:x>
      <cdr:y>0.55453</cdr:y>
    </cdr:to>
    <cdr:sp macro="" textlink="">
      <cdr:nvSpPr>
        <cdr:cNvPr id="24" name="TextBox 23"/>
        <cdr:cNvSpPr txBox="1"/>
      </cdr:nvSpPr>
      <cdr:spPr>
        <a:xfrm xmlns:a="http://schemas.openxmlformats.org/drawingml/2006/main">
          <a:off x="1224136" y="2016224"/>
          <a:ext cx="914400" cy="105841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0.70588</cdr:x>
      <cdr:y>0.39744</cdr:y>
    </cdr:from>
    <cdr:to>
      <cdr:x>0.77941</cdr:x>
      <cdr:y>0.5</cdr:y>
    </cdr:to>
    <cdr:sp macro="" textlink="">
      <cdr:nvSpPr>
        <cdr:cNvPr id="17" name="TextBox 16"/>
        <cdr:cNvSpPr txBox="1"/>
      </cdr:nvSpPr>
      <cdr:spPr>
        <a:xfrm xmlns:a="http://schemas.openxmlformats.org/drawingml/2006/main">
          <a:off x="3456384" y="2232248"/>
          <a:ext cx="360040" cy="57606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ru-RU" sz="1100" b="1" dirty="0" smtClean="0"/>
            <a:t>1,8</a:t>
          </a:r>
          <a:endParaRPr lang="ru-RU" sz="1100" b="1" dirty="0"/>
        </a:p>
      </cdr:txBody>
    </cdr:sp>
  </cdr:relSizeAnchor>
  <cdr:relSizeAnchor xmlns:cdr="http://schemas.openxmlformats.org/drawingml/2006/chartDrawing">
    <cdr:from>
      <cdr:x>0.55882</cdr:x>
      <cdr:y>0.32051</cdr:y>
    </cdr:from>
    <cdr:to>
      <cdr:x>0.67647</cdr:x>
      <cdr:y>0.39744</cdr:y>
    </cdr:to>
    <cdr:sp macro="" textlink="">
      <cdr:nvSpPr>
        <cdr:cNvPr id="22" name="Прямая соединительная линия 21"/>
        <cdr:cNvSpPr/>
      </cdr:nvSpPr>
      <cdr:spPr>
        <a:xfrm xmlns:a="http://schemas.openxmlformats.org/drawingml/2006/main" flipH="1">
          <a:off x="2736303" y="1800185"/>
          <a:ext cx="576061" cy="432064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  <cdr:relSizeAnchor xmlns:cdr="http://schemas.openxmlformats.org/drawingml/2006/chartDrawing">
    <cdr:from>
      <cdr:x>0.61765</cdr:x>
      <cdr:y>0.4359</cdr:y>
    </cdr:from>
    <cdr:to>
      <cdr:x>0.70589</cdr:x>
      <cdr:y>0.44872</cdr:y>
    </cdr:to>
    <cdr:sp macro="" textlink="">
      <cdr:nvSpPr>
        <cdr:cNvPr id="26" name="Прямая соединительная линия 25"/>
        <cdr:cNvSpPr/>
      </cdr:nvSpPr>
      <cdr:spPr>
        <a:xfrm xmlns:a="http://schemas.openxmlformats.org/drawingml/2006/main" flipH="1">
          <a:off x="3024335" y="2448286"/>
          <a:ext cx="432085" cy="71994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</c:userShapes>
</file>

<file path=ppt/drawings/drawing5.xml><?xml version="1.0" encoding="utf-8"?>
<c:userShapes xmlns:c="http://schemas.openxmlformats.org/drawingml/2006/chart">
  <cdr:relSizeAnchor xmlns:cdr="http://schemas.openxmlformats.org/drawingml/2006/chartDrawing">
    <cdr:from>
      <cdr:x>0.36765</cdr:x>
      <cdr:y>0.36364</cdr:y>
    </cdr:from>
    <cdr:to>
      <cdr:x>0.45588</cdr:x>
      <cdr:y>0.42857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1800200" y="2016224"/>
          <a:ext cx="432048" cy="3600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ru-RU" sz="1100" b="1" dirty="0" smtClean="0"/>
            <a:t>12,2</a:t>
          </a:r>
          <a:endParaRPr lang="ru-RU" sz="1100" b="1" dirty="0"/>
        </a:p>
      </cdr:txBody>
    </cdr:sp>
  </cdr:relSizeAnchor>
  <cdr:relSizeAnchor xmlns:cdr="http://schemas.openxmlformats.org/drawingml/2006/chartDrawing">
    <cdr:from>
      <cdr:x>0.5</cdr:x>
      <cdr:y>0.31169</cdr:y>
    </cdr:from>
    <cdr:to>
      <cdr:x>0.70145</cdr:x>
      <cdr:y>0.4026</cdr:y>
    </cdr:to>
    <cdr:sp macro="" textlink="">
      <cdr:nvSpPr>
        <cdr:cNvPr id="3" name="TextBox 2"/>
        <cdr:cNvSpPr txBox="1"/>
      </cdr:nvSpPr>
      <cdr:spPr>
        <a:xfrm xmlns:a="http://schemas.openxmlformats.org/drawingml/2006/main">
          <a:off x="2448272" y="1728192"/>
          <a:ext cx="986408" cy="5040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0.57353</cdr:x>
      <cdr:y>0.31169</cdr:y>
    </cdr:from>
    <cdr:to>
      <cdr:x>0.76027</cdr:x>
      <cdr:y>0.52855</cdr:y>
    </cdr:to>
    <cdr:sp macro="" textlink="">
      <cdr:nvSpPr>
        <cdr:cNvPr id="8" name="TextBox 7"/>
        <cdr:cNvSpPr txBox="1"/>
      </cdr:nvSpPr>
      <cdr:spPr>
        <a:xfrm xmlns:a="http://schemas.openxmlformats.org/drawingml/2006/main">
          <a:off x="2808312" y="1728192"/>
          <a:ext cx="914400" cy="120243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0.57353</cdr:x>
      <cdr:y>0.36364</cdr:y>
    </cdr:from>
    <cdr:to>
      <cdr:x>0.76027</cdr:x>
      <cdr:y>0.42857</cdr:y>
    </cdr:to>
    <cdr:sp macro="" textlink="">
      <cdr:nvSpPr>
        <cdr:cNvPr id="11" name="TextBox 10"/>
        <cdr:cNvSpPr txBox="1"/>
      </cdr:nvSpPr>
      <cdr:spPr>
        <a:xfrm xmlns:a="http://schemas.openxmlformats.org/drawingml/2006/main">
          <a:off x="2808312" y="2016224"/>
          <a:ext cx="914400" cy="3600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0.52941</cdr:x>
      <cdr:y>0.2987</cdr:y>
    </cdr:from>
    <cdr:to>
      <cdr:x>0.61765</cdr:x>
      <cdr:y>0.36364</cdr:y>
    </cdr:to>
    <cdr:sp macro="" textlink="">
      <cdr:nvSpPr>
        <cdr:cNvPr id="14" name="TextBox 13"/>
        <cdr:cNvSpPr txBox="1"/>
      </cdr:nvSpPr>
      <cdr:spPr>
        <a:xfrm xmlns:a="http://schemas.openxmlformats.org/drawingml/2006/main">
          <a:off x="2592288" y="1656184"/>
          <a:ext cx="432048" cy="36004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ru-RU" sz="1100" b="1" dirty="0" smtClean="0"/>
            <a:t>4,4</a:t>
          </a:r>
          <a:endParaRPr lang="ru-RU" sz="1100" b="1" dirty="0"/>
        </a:p>
      </cdr:txBody>
    </cdr:sp>
  </cdr:relSizeAnchor>
  <cdr:relSizeAnchor xmlns:cdr="http://schemas.openxmlformats.org/drawingml/2006/chartDrawing">
    <cdr:from>
      <cdr:x>0.17647</cdr:x>
      <cdr:y>0.48052</cdr:y>
    </cdr:from>
    <cdr:to>
      <cdr:x>0.30439</cdr:x>
      <cdr:y>0.59349</cdr:y>
    </cdr:to>
    <cdr:sp macro="" textlink="">
      <cdr:nvSpPr>
        <cdr:cNvPr id="15" name="TextBox 14"/>
        <cdr:cNvSpPr txBox="1"/>
      </cdr:nvSpPr>
      <cdr:spPr>
        <a:xfrm xmlns:a="http://schemas.openxmlformats.org/drawingml/2006/main">
          <a:off x="864096" y="2664296"/>
          <a:ext cx="626363" cy="62637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ru-RU" sz="1100" b="1" dirty="0" smtClean="0"/>
            <a:t>81,4</a:t>
          </a:r>
          <a:endParaRPr lang="ru-RU" sz="1100" b="1" dirty="0"/>
        </a:p>
      </cdr:txBody>
    </cdr:sp>
  </cdr:relSizeAnchor>
  <cdr:relSizeAnchor xmlns:cdr="http://schemas.openxmlformats.org/drawingml/2006/chartDrawing">
    <cdr:from>
      <cdr:x>0.07353</cdr:x>
      <cdr:y>0.33766</cdr:y>
    </cdr:from>
    <cdr:to>
      <cdr:x>0.17647</cdr:x>
      <cdr:y>0.4026</cdr:y>
    </cdr:to>
    <cdr:sp macro="" textlink="">
      <cdr:nvSpPr>
        <cdr:cNvPr id="16" name="TextBox 15"/>
        <cdr:cNvSpPr txBox="1"/>
      </cdr:nvSpPr>
      <cdr:spPr>
        <a:xfrm xmlns:a="http://schemas.openxmlformats.org/drawingml/2006/main">
          <a:off x="360040" y="1872208"/>
          <a:ext cx="504056" cy="3600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0.14706</cdr:x>
      <cdr:y>0.28571</cdr:y>
    </cdr:from>
    <cdr:to>
      <cdr:x>0.20588</cdr:x>
      <cdr:y>0.35065</cdr:y>
    </cdr:to>
    <cdr:sp macro="" textlink="">
      <cdr:nvSpPr>
        <cdr:cNvPr id="19" name="TextBox 18"/>
        <cdr:cNvSpPr txBox="1"/>
      </cdr:nvSpPr>
      <cdr:spPr>
        <a:xfrm xmlns:a="http://schemas.openxmlformats.org/drawingml/2006/main">
          <a:off x="720080" y="1584176"/>
          <a:ext cx="288032" cy="3600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21" name="Прямая соединительная линия 20"/>
        <cdr:cNvSpPr/>
      </cdr:nvSpPr>
      <cdr:spPr>
        <a:xfrm xmlns:a="http://schemas.openxmlformats.org/drawingml/2006/main">
          <a:off x="-4067944" y="-1052736"/>
          <a:ext cx="0" cy="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  <cdr:relSizeAnchor xmlns:cdr="http://schemas.openxmlformats.org/drawingml/2006/chartDrawing">
    <cdr:from>
      <cdr:x>0.25</cdr:x>
      <cdr:y>0.36364</cdr:y>
    </cdr:from>
    <cdr:to>
      <cdr:x>0.43674</cdr:x>
      <cdr:y>0.55453</cdr:y>
    </cdr:to>
    <cdr:sp macro="" textlink="">
      <cdr:nvSpPr>
        <cdr:cNvPr id="24" name="TextBox 23"/>
        <cdr:cNvSpPr txBox="1"/>
      </cdr:nvSpPr>
      <cdr:spPr>
        <a:xfrm xmlns:a="http://schemas.openxmlformats.org/drawingml/2006/main">
          <a:off x="1224136" y="2016224"/>
          <a:ext cx="914400" cy="105841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0.67647</cdr:x>
      <cdr:y>0.37179</cdr:y>
    </cdr:from>
    <cdr:to>
      <cdr:x>0.77941</cdr:x>
      <cdr:y>0.47436</cdr:y>
    </cdr:to>
    <cdr:sp macro="" textlink="">
      <cdr:nvSpPr>
        <cdr:cNvPr id="17" name="TextBox 16"/>
        <cdr:cNvSpPr txBox="1"/>
      </cdr:nvSpPr>
      <cdr:spPr>
        <a:xfrm xmlns:a="http://schemas.openxmlformats.org/drawingml/2006/main">
          <a:off x="3312368" y="2088232"/>
          <a:ext cx="504056" cy="57606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ru-RU" sz="1100" b="1" dirty="0" smtClean="0"/>
            <a:t>2,0</a:t>
          </a:r>
          <a:endParaRPr lang="ru-RU" sz="1100" b="1" dirty="0"/>
        </a:p>
      </cdr:txBody>
    </cdr:sp>
  </cdr:relSizeAnchor>
  <cdr:relSizeAnchor xmlns:cdr="http://schemas.openxmlformats.org/drawingml/2006/chartDrawing">
    <cdr:from>
      <cdr:x>0.54412</cdr:x>
      <cdr:y>0.32051</cdr:y>
    </cdr:from>
    <cdr:to>
      <cdr:x>0.55882</cdr:x>
      <cdr:y>0.41026</cdr:y>
    </cdr:to>
    <cdr:sp macro="" textlink="">
      <cdr:nvSpPr>
        <cdr:cNvPr id="22" name="Прямая соединительная линия 21"/>
        <cdr:cNvSpPr/>
      </cdr:nvSpPr>
      <cdr:spPr>
        <a:xfrm xmlns:a="http://schemas.openxmlformats.org/drawingml/2006/main" flipH="1">
          <a:off x="2664296" y="1800201"/>
          <a:ext cx="72008" cy="504056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  <cdr:relSizeAnchor xmlns:cdr="http://schemas.openxmlformats.org/drawingml/2006/chartDrawing">
    <cdr:from>
      <cdr:x>0.61765</cdr:x>
      <cdr:y>0.41026</cdr:y>
    </cdr:from>
    <cdr:to>
      <cdr:x>0.70588</cdr:x>
      <cdr:y>0.44872</cdr:y>
    </cdr:to>
    <cdr:sp macro="" textlink="">
      <cdr:nvSpPr>
        <cdr:cNvPr id="26" name="Прямая соединительная линия 25"/>
        <cdr:cNvSpPr/>
      </cdr:nvSpPr>
      <cdr:spPr>
        <a:xfrm xmlns:a="http://schemas.openxmlformats.org/drawingml/2006/main" flipH="1">
          <a:off x="3024336" y="2304276"/>
          <a:ext cx="432036" cy="216004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</c:userShapes>
</file>

<file path=ppt/drawings/drawing6.xml><?xml version="1.0" encoding="utf-8"?>
<c:userShapes xmlns:c="http://schemas.openxmlformats.org/drawingml/2006/chart">
  <cdr:relSizeAnchor xmlns:cdr="http://schemas.openxmlformats.org/drawingml/2006/chartDrawing">
    <cdr:from>
      <cdr:x>0.52</cdr:x>
      <cdr:y>0.35135</cdr:y>
    </cdr:from>
    <cdr:to>
      <cdr:x>0.66</cdr:x>
      <cdr:y>0.44595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1872208" y="1872208"/>
          <a:ext cx="504056" cy="5040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0.68</cdr:x>
      <cdr:y>0.28378</cdr:y>
    </cdr:from>
    <cdr:to>
      <cdr:x>0.78</cdr:x>
      <cdr:y>0.36486</cdr:y>
    </cdr:to>
    <cdr:sp macro="" textlink="">
      <cdr:nvSpPr>
        <cdr:cNvPr id="3" name="TextBox 2"/>
        <cdr:cNvSpPr txBox="1"/>
      </cdr:nvSpPr>
      <cdr:spPr>
        <a:xfrm xmlns:a="http://schemas.openxmlformats.org/drawingml/2006/main">
          <a:off x="2448272" y="1512168"/>
          <a:ext cx="360040" cy="43204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5" name="Прямая соединительная линия 4"/>
        <cdr:cNvSpPr/>
      </cdr:nvSpPr>
      <cdr:spPr>
        <a:xfrm xmlns:a="http://schemas.openxmlformats.org/drawingml/2006/main" flipH="1">
          <a:off x="-467544" y="-980728"/>
          <a:ext cx="0" cy="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  <cdr:relSizeAnchor xmlns:cdr="http://schemas.openxmlformats.org/drawingml/2006/chartDrawing">
    <cdr:from>
      <cdr:x>0.78</cdr:x>
      <cdr:y>0.28378</cdr:y>
    </cdr:from>
    <cdr:to>
      <cdr:x>0.9</cdr:x>
      <cdr:y>0.32432</cdr:y>
    </cdr:to>
    <cdr:sp macro="" textlink="">
      <cdr:nvSpPr>
        <cdr:cNvPr id="6" name="TextBox 5"/>
        <cdr:cNvSpPr txBox="1"/>
      </cdr:nvSpPr>
      <cdr:spPr>
        <a:xfrm xmlns:a="http://schemas.openxmlformats.org/drawingml/2006/main">
          <a:off x="2808312" y="1512168"/>
          <a:ext cx="432048" cy="2160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8" name="Прямая соединительная линия 7"/>
        <cdr:cNvSpPr/>
      </cdr:nvSpPr>
      <cdr:spPr>
        <a:xfrm xmlns:a="http://schemas.openxmlformats.org/drawingml/2006/main">
          <a:off x="-467544" y="-980728"/>
          <a:ext cx="0" cy="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10" name="Прямая соединительная линия 9"/>
        <cdr:cNvSpPr/>
      </cdr:nvSpPr>
      <cdr:spPr>
        <a:xfrm xmlns:a="http://schemas.openxmlformats.org/drawingml/2006/main" flipH="1">
          <a:off x="-467544" y="-980728"/>
          <a:ext cx="0" cy="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  <cdr:relSizeAnchor xmlns:cdr="http://schemas.openxmlformats.org/drawingml/2006/chartDrawing">
    <cdr:from>
      <cdr:x>0.84</cdr:x>
      <cdr:y>0.35135</cdr:y>
    </cdr:from>
    <cdr:to>
      <cdr:x>0.96</cdr:x>
      <cdr:y>0.40541</cdr:y>
    </cdr:to>
    <cdr:sp macro="" textlink="">
      <cdr:nvSpPr>
        <cdr:cNvPr id="11" name="TextBox 10"/>
        <cdr:cNvSpPr txBox="1"/>
      </cdr:nvSpPr>
      <cdr:spPr>
        <a:xfrm xmlns:a="http://schemas.openxmlformats.org/drawingml/2006/main">
          <a:off x="3024336" y="1872208"/>
          <a:ext cx="432048" cy="28803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0.28</cdr:x>
      <cdr:y>0.54054</cdr:y>
    </cdr:from>
    <cdr:to>
      <cdr:x>0.42</cdr:x>
      <cdr:y>0.62162</cdr:y>
    </cdr:to>
    <cdr:sp macro="" textlink="">
      <cdr:nvSpPr>
        <cdr:cNvPr id="12" name="TextBox 11"/>
        <cdr:cNvSpPr txBox="1"/>
      </cdr:nvSpPr>
      <cdr:spPr>
        <a:xfrm xmlns:a="http://schemas.openxmlformats.org/drawingml/2006/main">
          <a:off x="1008112" y="2880317"/>
          <a:ext cx="504056" cy="43205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ru-RU" sz="1100" b="1" dirty="0" smtClean="0"/>
            <a:t>76,4</a:t>
          </a:r>
          <a:endParaRPr lang="ru-RU" sz="1100" b="1" dirty="0"/>
        </a:p>
      </cdr:txBody>
    </cdr:sp>
  </cdr:relSizeAnchor>
  <cdr:relSizeAnchor xmlns:cdr="http://schemas.openxmlformats.org/drawingml/2006/chartDrawing">
    <cdr:from>
      <cdr:x>0.56</cdr:x>
      <cdr:y>0.37838</cdr:y>
    </cdr:from>
    <cdr:to>
      <cdr:x>0.66</cdr:x>
      <cdr:y>0.44595</cdr:y>
    </cdr:to>
    <cdr:sp macro="" textlink="">
      <cdr:nvSpPr>
        <cdr:cNvPr id="13" name="TextBox 12"/>
        <cdr:cNvSpPr txBox="1"/>
      </cdr:nvSpPr>
      <cdr:spPr>
        <a:xfrm xmlns:a="http://schemas.openxmlformats.org/drawingml/2006/main">
          <a:off x="2016224" y="2016224"/>
          <a:ext cx="360040" cy="3600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ru-RU" sz="1100" b="1" dirty="0" smtClean="0"/>
            <a:t>15,6</a:t>
          </a:r>
          <a:endParaRPr lang="ru-RU" sz="1100" b="1" dirty="0"/>
        </a:p>
      </cdr:txBody>
    </cdr:sp>
  </cdr:relSizeAnchor>
  <cdr:relSizeAnchor xmlns:cdr="http://schemas.openxmlformats.org/drawingml/2006/chartDrawing">
    <cdr:from>
      <cdr:x>0.82</cdr:x>
      <cdr:y>0.2973</cdr:y>
    </cdr:from>
    <cdr:to>
      <cdr:x>0.94</cdr:x>
      <cdr:y>0.35135</cdr:y>
    </cdr:to>
    <cdr:sp macro="" textlink="">
      <cdr:nvSpPr>
        <cdr:cNvPr id="14" name="TextBox 13"/>
        <cdr:cNvSpPr txBox="1"/>
      </cdr:nvSpPr>
      <cdr:spPr>
        <a:xfrm xmlns:a="http://schemas.openxmlformats.org/drawingml/2006/main">
          <a:off x="2952328" y="1584176"/>
          <a:ext cx="432048" cy="28803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ru-RU" sz="1100" b="1" dirty="0" smtClean="0"/>
            <a:t>6,7</a:t>
          </a:r>
          <a:endParaRPr lang="ru-RU" sz="1100" b="1" dirty="0"/>
        </a:p>
      </cdr:txBody>
    </cdr:sp>
  </cdr:relSizeAnchor>
  <cdr:relSizeAnchor xmlns:cdr="http://schemas.openxmlformats.org/drawingml/2006/chartDrawing">
    <cdr:from>
      <cdr:x>0.08</cdr:x>
      <cdr:y>0.28378</cdr:y>
    </cdr:from>
    <cdr:to>
      <cdr:x>0.18</cdr:x>
      <cdr:y>0.35135</cdr:y>
    </cdr:to>
    <cdr:sp macro="" textlink="">
      <cdr:nvSpPr>
        <cdr:cNvPr id="15" name="TextBox 14"/>
        <cdr:cNvSpPr txBox="1"/>
      </cdr:nvSpPr>
      <cdr:spPr>
        <a:xfrm xmlns:a="http://schemas.openxmlformats.org/drawingml/2006/main">
          <a:off x="288032" y="1512168"/>
          <a:ext cx="360040" cy="3600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0.92</cdr:x>
      <cdr:y>0.55405</cdr:y>
    </cdr:from>
    <cdr:to>
      <cdr:x>1</cdr:x>
      <cdr:y>0.63514</cdr:y>
    </cdr:to>
    <cdr:sp macro="" textlink="">
      <cdr:nvSpPr>
        <cdr:cNvPr id="16" name="TextBox 15"/>
        <cdr:cNvSpPr txBox="1"/>
      </cdr:nvSpPr>
      <cdr:spPr>
        <a:xfrm xmlns:a="http://schemas.openxmlformats.org/drawingml/2006/main">
          <a:off x="3312368" y="2952328"/>
          <a:ext cx="288032" cy="43204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ru-RU" sz="1100" b="1" dirty="0" smtClean="0"/>
            <a:t>1,3</a:t>
          </a:r>
          <a:endParaRPr lang="ru-RU" sz="1100" b="1" dirty="0"/>
        </a:p>
      </cdr:txBody>
    </cdr:sp>
  </cdr:relSizeAnchor>
  <cdr:relSizeAnchor xmlns:cdr="http://schemas.openxmlformats.org/drawingml/2006/chartDrawing">
    <cdr:from>
      <cdr:x>0.86</cdr:x>
      <cdr:y>0.33784</cdr:y>
    </cdr:from>
    <cdr:to>
      <cdr:x>0.88</cdr:x>
      <cdr:y>0.43243</cdr:y>
    </cdr:to>
    <cdr:sp macro="" textlink="">
      <cdr:nvSpPr>
        <cdr:cNvPr id="18" name="Прямая соединительная линия 17"/>
        <cdr:cNvSpPr/>
      </cdr:nvSpPr>
      <cdr:spPr>
        <a:xfrm xmlns:a="http://schemas.openxmlformats.org/drawingml/2006/main" flipH="1">
          <a:off x="3096344" y="1800212"/>
          <a:ext cx="72008" cy="504043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  <cdr:relSizeAnchor xmlns:cdr="http://schemas.openxmlformats.org/drawingml/2006/chartDrawing">
    <cdr:from>
      <cdr:x>0.88</cdr:x>
      <cdr:y>0.48649</cdr:y>
    </cdr:from>
    <cdr:to>
      <cdr:x>0.96</cdr:x>
      <cdr:y>0.56757</cdr:y>
    </cdr:to>
    <cdr:sp macro="" textlink="">
      <cdr:nvSpPr>
        <cdr:cNvPr id="20" name="Прямая соединительная линия 19"/>
        <cdr:cNvSpPr/>
      </cdr:nvSpPr>
      <cdr:spPr>
        <a:xfrm xmlns:a="http://schemas.openxmlformats.org/drawingml/2006/main">
          <a:off x="3168352" y="2592288"/>
          <a:ext cx="288032" cy="432048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</c:userShapes>
</file>

<file path=ppt/drawings/drawing7.xml><?xml version="1.0" encoding="utf-8"?>
<c:userShapes xmlns:c="http://schemas.openxmlformats.org/drawingml/2006/chart">
  <cdr:relSizeAnchor xmlns:cdr="http://schemas.openxmlformats.org/drawingml/2006/chartDrawing">
    <cdr:from>
      <cdr:x>0.52</cdr:x>
      <cdr:y>0.35135</cdr:y>
    </cdr:from>
    <cdr:to>
      <cdr:x>0.66</cdr:x>
      <cdr:y>0.44595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1872208" y="1872208"/>
          <a:ext cx="504056" cy="5040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0.68</cdr:x>
      <cdr:y>0.28378</cdr:y>
    </cdr:from>
    <cdr:to>
      <cdr:x>0.78</cdr:x>
      <cdr:y>0.36486</cdr:y>
    </cdr:to>
    <cdr:sp macro="" textlink="">
      <cdr:nvSpPr>
        <cdr:cNvPr id="3" name="TextBox 2"/>
        <cdr:cNvSpPr txBox="1"/>
      </cdr:nvSpPr>
      <cdr:spPr>
        <a:xfrm xmlns:a="http://schemas.openxmlformats.org/drawingml/2006/main">
          <a:off x="2448272" y="1512168"/>
          <a:ext cx="360040" cy="43204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5" name="Прямая соединительная линия 4"/>
        <cdr:cNvSpPr/>
      </cdr:nvSpPr>
      <cdr:spPr>
        <a:xfrm xmlns:a="http://schemas.openxmlformats.org/drawingml/2006/main" flipH="1">
          <a:off x="-467544" y="-980728"/>
          <a:ext cx="0" cy="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  <cdr:relSizeAnchor xmlns:cdr="http://schemas.openxmlformats.org/drawingml/2006/chartDrawing">
    <cdr:from>
      <cdr:x>0.78</cdr:x>
      <cdr:y>0.28378</cdr:y>
    </cdr:from>
    <cdr:to>
      <cdr:x>0.9</cdr:x>
      <cdr:y>0.32432</cdr:y>
    </cdr:to>
    <cdr:sp macro="" textlink="">
      <cdr:nvSpPr>
        <cdr:cNvPr id="6" name="TextBox 5"/>
        <cdr:cNvSpPr txBox="1"/>
      </cdr:nvSpPr>
      <cdr:spPr>
        <a:xfrm xmlns:a="http://schemas.openxmlformats.org/drawingml/2006/main">
          <a:off x="2808312" y="1512168"/>
          <a:ext cx="432048" cy="2160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8" name="Прямая соединительная линия 7"/>
        <cdr:cNvSpPr/>
      </cdr:nvSpPr>
      <cdr:spPr>
        <a:xfrm xmlns:a="http://schemas.openxmlformats.org/drawingml/2006/main">
          <a:off x="-467544" y="-980728"/>
          <a:ext cx="0" cy="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10" name="Прямая соединительная линия 9"/>
        <cdr:cNvSpPr/>
      </cdr:nvSpPr>
      <cdr:spPr>
        <a:xfrm xmlns:a="http://schemas.openxmlformats.org/drawingml/2006/main" flipH="1">
          <a:off x="-467544" y="-980728"/>
          <a:ext cx="0" cy="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  <cdr:relSizeAnchor xmlns:cdr="http://schemas.openxmlformats.org/drawingml/2006/chartDrawing">
    <cdr:from>
      <cdr:x>0.84</cdr:x>
      <cdr:y>0.35135</cdr:y>
    </cdr:from>
    <cdr:to>
      <cdr:x>0.96</cdr:x>
      <cdr:y>0.40541</cdr:y>
    </cdr:to>
    <cdr:sp macro="" textlink="">
      <cdr:nvSpPr>
        <cdr:cNvPr id="11" name="TextBox 10"/>
        <cdr:cNvSpPr txBox="1"/>
      </cdr:nvSpPr>
      <cdr:spPr>
        <a:xfrm xmlns:a="http://schemas.openxmlformats.org/drawingml/2006/main">
          <a:off x="3024336" y="1872208"/>
          <a:ext cx="432048" cy="28803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0.28</cdr:x>
      <cdr:y>0.54054</cdr:y>
    </cdr:from>
    <cdr:to>
      <cdr:x>0.42</cdr:x>
      <cdr:y>0.62162</cdr:y>
    </cdr:to>
    <cdr:sp macro="" textlink="">
      <cdr:nvSpPr>
        <cdr:cNvPr id="12" name="TextBox 11"/>
        <cdr:cNvSpPr txBox="1"/>
      </cdr:nvSpPr>
      <cdr:spPr>
        <a:xfrm xmlns:a="http://schemas.openxmlformats.org/drawingml/2006/main">
          <a:off x="1008112" y="2880317"/>
          <a:ext cx="504056" cy="43205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ru-RU" sz="1100" b="1" dirty="0" smtClean="0"/>
            <a:t>74,4</a:t>
          </a:r>
          <a:endParaRPr lang="ru-RU" sz="1100" b="1" dirty="0"/>
        </a:p>
      </cdr:txBody>
    </cdr:sp>
  </cdr:relSizeAnchor>
  <cdr:relSizeAnchor xmlns:cdr="http://schemas.openxmlformats.org/drawingml/2006/chartDrawing">
    <cdr:from>
      <cdr:x>0.58</cdr:x>
      <cdr:y>0.37838</cdr:y>
    </cdr:from>
    <cdr:to>
      <cdr:x>0.72</cdr:x>
      <cdr:y>0.44595</cdr:y>
    </cdr:to>
    <cdr:sp macro="" textlink="">
      <cdr:nvSpPr>
        <cdr:cNvPr id="13" name="TextBox 12"/>
        <cdr:cNvSpPr txBox="1"/>
      </cdr:nvSpPr>
      <cdr:spPr>
        <a:xfrm xmlns:a="http://schemas.openxmlformats.org/drawingml/2006/main">
          <a:off x="2088232" y="2016233"/>
          <a:ext cx="504056" cy="3600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ru-RU" sz="1100" b="1" dirty="0" smtClean="0"/>
            <a:t>16,8</a:t>
          </a:r>
          <a:endParaRPr lang="ru-RU" sz="1100" b="1" dirty="0"/>
        </a:p>
      </cdr:txBody>
    </cdr:sp>
  </cdr:relSizeAnchor>
  <cdr:relSizeAnchor xmlns:cdr="http://schemas.openxmlformats.org/drawingml/2006/chartDrawing">
    <cdr:from>
      <cdr:x>0.9</cdr:x>
      <cdr:y>0.2973</cdr:y>
    </cdr:from>
    <cdr:to>
      <cdr:x>1</cdr:x>
      <cdr:y>0.35135</cdr:y>
    </cdr:to>
    <cdr:sp macro="" textlink="">
      <cdr:nvSpPr>
        <cdr:cNvPr id="14" name="TextBox 13"/>
        <cdr:cNvSpPr txBox="1"/>
      </cdr:nvSpPr>
      <cdr:spPr>
        <a:xfrm xmlns:a="http://schemas.openxmlformats.org/drawingml/2006/main">
          <a:off x="3240360" y="1584190"/>
          <a:ext cx="360040" cy="28801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ru-RU" sz="1100" b="1" dirty="0" smtClean="0"/>
            <a:t>7,2</a:t>
          </a:r>
          <a:endParaRPr lang="ru-RU" sz="1100" b="1" dirty="0"/>
        </a:p>
      </cdr:txBody>
    </cdr:sp>
  </cdr:relSizeAnchor>
  <cdr:relSizeAnchor xmlns:cdr="http://schemas.openxmlformats.org/drawingml/2006/chartDrawing">
    <cdr:from>
      <cdr:x>0.08</cdr:x>
      <cdr:y>0.28378</cdr:y>
    </cdr:from>
    <cdr:to>
      <cdr:x>0.18</cdr:x>
      <cdr:y>0.35135</cdr:y>
    </cdr:to>
    <cdr:sp macro="" textlink="">
      <cdr:nvSpPr>
        <cdr:cNvPr id="15" name="TextBox 14"/>
        <cdr:cNvSpPr txBox="1"/>
      </cdr:nvSpPr>
      <cdr:spPr>
        <a:xfrm xmlns:a="http://schemas.openxmlformats.org/drawingml/2006/main">
          <a:off x="288032" y="1512168"/>
          <a:ext cx="360040" cy="3600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0.92</cdr:x>
      <cdr:y>0.64865</cdr:y>
    </cdr:from>
    <cdr:to>
      <cdr:x>1</cdr:x>
      <cdr:y>0.77027</cdr:y>
    </cdr:to>
    <cdr:sp macro="" textlink="">
      <cdr:nvSpPr>
        <cdr:cNvPr id="16" name="TextBox 15"/>
        <cdr:cNvSpPr txBox="1"/>
      </cdr:nvSpPr>
      <cdr:spPr>
        <a:xfrm xmlns:a="http://schemas.openxmlformats.org/drawingml/2006/main">
          <a:off x="3312368" y="3456384"/>
          <a:ext cx="288032" cy="64807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ru-RU" sz="1100" b="1" dirty="0" smtClean="0"/>
            <a:t>1,6</a:t>
          </a:r>
          <a:endParaRPr lang="ru-RU" sz="1100" b="1" dirty="0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18" name="Прямая соединительная линия 17"/>
        <cdr:cNvSpPr/>
      </cdr:nvSpPr>
      <cdr:spPr>
        <a:xfrm xmlns:a="http://schemas.openxmlformats.org/drawingml/2006/main" flipH="1">
          <a:off x="-539552" y="-980728"/>
          <a:ext cx="0" cy="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  <cdr:relSizeAnchor xmlns:cdr="http://schemas.openxmlformats.org/drawingml/2006/chartDrawing">
    <cdr:from>
      <cdr:x>0.94</cdr:x>
      <cdr:y>0.55405</cdr:y>
    </cdr:from>
    <cdr:to>
      <cdr:x>0.96</cdr:x>
      <cdr:y>0.64865</cdr:y>
    </cdr:to>
    <cdr:sp macro="" textlink="">
      <cdr:nvSpPr>
        <cdr:cNvPr id="20" name="Прямая соединительная линия 19"/>
        <cdr:cNvSpPr/>
      </cdr:nvSpPr>
      <cdr:spPr>
        <a:xfrm xmlns:a="http://schemas.openxmlformats.org/drawingml/2006/main">
          <a:off x="3384376" y="2952328"/>
          <a:ext cx="72008" cy="504056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  <cdr:relSizeAnchor xmlns:cdr="http://schemas.openxmlformats.org/drawingml/2006/chartDrawing">
    <cdr:from>
      <cdr:x>0.92</cdr:x>
      <cdr:y>0.33784</cdr:y>
    </cdr:from>
    <cdr:to>
      <cdr:x>0.94</cdr:x>
      <cdr:y>0.45945</cdr:y>
    </cdr:to>
    <cdr:sp macro="" textlink="">
      <cdr:nvSpPr>
        <cdr:cNvPr id="19" name="Прямая соединительная линия 18"/>
        <cdr:cNvSpPr/>
      </cdr:nvSpPr>
      <cdr:spPr>
        <a:xfrm xmlns:a="http://schemas.openxmlformats.org/drawingml/2006/main" flipH="1">
          <a:off x="3312368" y="1800200"/>
          <a:ext cx="72008" cy="648047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</c:userShapes>
</file>

<file path=ppt/drawings/drawing8.xml><?xml version="1.0" encoding="utf-8"?>
<c:userShapes xmlns:c="http://schemas.openxmlformats.org/drawingml/2006/chart">
  <cdr:relSizeAnchor xmlns:cdr="http://schemas.openxmlformats.org/drawingml/2006/chartDrawing">
    <cdr:from>
      <cdr:x>0.39706</cdr:x>
      <cdr:y>0.36364</cdr:y>
    </cdr:from>
    <cdr:to>
      <cdr:x>0.48529</cdr:x>
      <cdr:y>0.42857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1944216" y="2042429"/>
          <a:ext cx="432048" cy="36468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ru-RU" sz="1100" b="1" dirty="0" smtClean="0"/>
            <a:t>12,6</a:t>
          </a:r>
          <a:endParaRPr lang="ru-RU" sz="1100" b="1" dirty="0"/>
        </a:p>
      </cdr:txBody>
    </cdr:sp>
  </cdr:relSizeAnchor>
  <cdr:relSizeAnchor xmlns:cdr="http://schemas.openxmlformats.org/drawingml/2006/chartDrawing">
    <cdr:from>
      <cdr:x>0.5</cdr:x>
      <cdr:y>0.31169</cdr:y>
    </cdr:from>
    <cdr:to>
      <cdr:x>0.70145</cdr:x>
      <cdr:y>0.4026</cdr:y>
    </cdr:to>
    <cdr:sp macro="" textlink="">
      <cdr:nvSpPr>
        <cdr:cNvPr id="3" name="TextBox 2"/>
        <cdr:cNvSpPr txBox="1"/>
      </cdr:nvSpPr>
      <cdr:spPr>
        <a:xfrm xmlns:a="http://schemas.openxmlformats.org/drawingml/2006/main">
          <a:off x="2448272" y="1728192"/>
          <a:ext cx="986408" cy="5040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0.57353</cdr:x>
      <cdr:y>0.31169</cdr:y>
    </cdr:from>
    <cdr:to>
      <cdr:x>0.76027</cdr:x>
      <cdr:y>0.52855</cdr:y>
    </cdr:to>
    <cdr:sp macro="" textlink="">
      <cdr:nvSpPr>
        <cdr:cNvPr id="8" name="TextBox 7"/>
        <cdr:cNvSpPr txBox="1"/>
      </cdr:nvSpPr>
      <cdr:spPr>
        <a:xfrm xmlns:a="http://schemas.openxmlformats.org/drawingml/2006/main">
          <a:off x="2808312" y="1728192"/>
          <a:ext cx="914400" cy="120243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0.57353</cdr:x>
      <cdr:y>0.36364</cdr:y>
    </cdr:from>
    <cdr:to>
      <cdr:x>0.76027</cdr:x>
      <cdr:y>0.42857</cdr:y>
    </cdr:to>
    <cdr:sp macro="" textlink="">
      <cdr:nvSpPr>
        <cdr:cNvPr id="11" name="TextBox 10"/>
        <cdr:cNvSpPr txBox="1"/>
      </cdr:nvSpPr>
      <cdr:spPr>
        <a:xfrm xmlns:a="http://schemas.openxmlformats.org/drawingml/2006/main">
          <a:off x="2808312" y="2016224"/>
          <a:ext cx="914400" cy="3600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0.55882</cdr:x>
      <cdr:y>0.2987</cdr:y>
    </cdr:from>
    <cdr:to>
      <cdr:x>0.64706</cdr:x>
      <cdr:y>0.36364</cdr:y>
    </cdr:to>
    <cdr:sp macro="" textlink="">
      <cdr:nvSpPr>
        <cdr:cNvPr id="14" name="TextBox 13"/>
        <cdr:cNvSpPr txBox="1"/>
      </cdr:nvSpPr>
      <cdr:spPr>
        <a:xfrm xmlns:a="http://schemas.openxmlformats.org/drawingml/2006/main">
          <a:off x="2736304" y="1677686"/>
          <a:ext cx="432048" cy="36474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ru-RU" sz="1100" b="1" dirty="0" smtClean="0"/>
            <a:t>4,9</a:t>
          </a:r>
          <a:endParaRPr lang="ru-RU" sz="1100" b="1" dirty="0"/>
        </a:p>
      </cdr:txBody>
    </cdr:sp>
  </cdr:relSizeAnchor>
  <cdr:relSizeAnchor xmlns:cdr="http://schemas.openxmlformats.org/drawingml/2006/chartDrawing">
    <cdr:from>
      <cdr:x>0.17647</cdr:x>
      <cdr:y>0.48052</cdr:y>
    </cdr:from>
    <cdr:to>
      <cdr:x>0.30439</cdr:x>
      <cdr:y>0.59349</cdr:y>
    </cdr:to>
    <cdr:sp macro="" textlink="">
      <cdr:nvSpPr>
        <cdr:cNvPr id="15" name="TextBox 14"/>
        <cdr:cNvSpPr txBox="1"/>
      </cdr:nvSpPr>
      <cdr:spPr>
        <a:xfrm xmlns:a="http://schemas.openxmlformats.org/drawingml/2006/main">
          <a:off x="864096" y="2664296"/>
          <a:ext cx="626363" cy="62637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ru-RU" sz="1100" b="1" dirty="0" smtClean="0"/>
            <a:t>80,9</a:t>
          </a:r>
          <a:endParaRPr lang="ru-RU" sz="1100" b="1" dirty="0"/>
        </a:p>
      </cdr:txBody>
    </cdr:sp>
  </cdr:relSizeAnchor>
  <cdr:relSizeAnchor xmlns:cdr="http://schemas.openxmlformats.org/drawingml/2006/chartDrawing">
    <cdr:from>
      <cdr:x>0.07353</cdr:x>
      <cdr:y>0.33766</cdr:y>
    </cdr:from>
    <cdr:to>
      <cdr:x>0.17647</cdr:x>
      <cdr:y>0.4026</cdr:y>
    </cdr:to>
    <cdr:sp macro="" textlink="">
      <cdr:nvSpPr>
        <cdr:cNvPr id="16" name="TextBox 15"/>
        <cdr:cNvSpPr txBox="1"/>
      </cdr:nvSpPr>
      <cdr:spPr>
        <a:xfrm xmlns:a="http://schemas.openxmlformats.org/drawingml/2006/main">
          <a:off x="360040" y="1872208"/>
          <a:ext cx="504056" cy="3600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0.14706</cdr:x>
      <cdr:y>0.28571</cdr:y>
    </cdr:from>
    <cdr:to>
      <cdr:x>0.20588</cdr:x>
      <cdr:y>0.35065</cdr:y>
    </cdr:to>
    <cdr:sp macro="" textlink="">
      <cdr:nvSpPr>
        <cdr:cNvPr id="19" name="TextBox 18"/>
        <cdr:cNvSpPr txBox="1"/>
      </cdr:nvSpPr>
      <cdr:spPr>
        <a:xfrm xmlns:a="http://schemas.openxmlformats.org/drawingml/2006/main">
          <a:off x="720080" y="1584176"/>
          <a:ext cx="288032" cy="3600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21" name="Прямая соединительная линия 20"/>
        <cdr:cNvSpPr/>
      </cdr:nvSpPr>
      <cdr:spPr>
        <a:xfrm xmlns:a="http://schemas.openxmlformats.org/drawingml/2006/main">
          <a:off x="-4067944" y="-1052736"/>
          <a:ext cx="0" cy="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  <cdr:relSizeAnchor xmlns:cdr="http://schemas.openxmlformats.org/drawingml/2006/chartDrawing">
    <cdr:from>
      <cdr:x>0.25</cdr:x>
      <cdr:y>0.36364</cdr:y>
    </cdr:from>
    <cdr:to>
      <cdr:x>0.43674</cdr:x>
      <cdr:y>0.55453</cdr:y>
    </cdr:to>
    <cdr:sp macro="" textlink="">
      <cdr:nvSpPr>
        <cdr:cNvPr id="24" name="TextBox 23"/>
        <cdr:cNvSpPr txBox="1"/>
      </cdr:nvSpPr>
      <cdr:spPr>
        <a:xfrm xmlns:a="http://schemas.openxmlformats.org/drawingml/2006/main">
          <a:off x="1224136" y="2016224"/>
          <a:ext cx="914400" cy="105841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ru-RU" sz="1100" b="1" dirty="0"/>
        </a:p>
      </cdr:txBody>
    </cdr:sp>
  </cdr:relSizeAnchor>
  <cdr:relSizeAnchor xmlns:cdr="http://schemas.openxmlformats.org/drawingml/2006/chartDrawing">
    <cdr:from>
      <cdr:x>0.64706</cdr:x>
      <cdr:y>0.33766</cdr:y>
    </cdr:from>
    <cdr:to>
      <cdr:x>0.73529</cdr:x>
      <cdr:y>0.42308</cdr:y>
    </cdr:to>
    <cdr:sp macro="" textlink="">
      <cdr:nvSpPr>
        <cdr:cNvPr id="17" name="TextBox 16"/>
        <cdr:cNvSpPr txBox="1"/>
      </cdr:nvSpPr>
      <cdr:spPr>
        <a:xfrm xmlns:a="http://schemas.openxmlformats.org/drawingml/2006/main">
          <a:off x="3168352" y="1896508"/>
          <a:ext cx="432048" cy="47975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ru-RU" sz="1100" b="1" dirty="0" smtClean="0"/>
            <a:t>1,6</a:t>
          </a:r>
          <a:endParaRPr lang="ru-RU" sz="1100" b="1" dirty="0"/>
        </a:p>
      </cdr:txBody>
    </cdr:sp>
  </cdr:relSizeAnchor>
  <cdr:relSizeAnchor xmlns:cdr="http://schemas.openxmlformats.org/drawingml/2006/chartDrawing">
    <cdr:from>
      <cdr:x>0.57354</cdr:x>
      <cdr:y>0.33333</cdr:y>
    </cdr:from>
    <cdr:to>
      <cdr:x>0.58824</cdr:x>
      <cdr:y>0.41026</cdr:y>
    </cdr:to>
    <cdr:sp macro="" textlink="">
      <cdr:nvSpPr>
        <cdr:cNvPr id="22" name="Прямая соединительная линия 21"/>
        <cdr:cNvSpPr/>
      </cdr:nvSpPr>
      <cdr:spPr>
        <a:xfrm xmlns:a="http://schemas.openxmlformats.org/drawingml/2006/main" flipH="1">
          <a:off x="2808361" y="1872208"/>
          <a:ext cx="71959" cy="432084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  <cdr:relSizeAnchor xmlns:cdr="http://schemas.openxmlformats.org/drawingml/2006/chartDrawing">
    <cdr:from>
      <cdr:x>0.60294</cdr:x>
      <cdr:y>0.38462</cdr:y>
    </cdr:from>
    <cdr:to>
      <cdr:x>0.67647</cdr:x>
      <cdr:y>0.44872</cdr:y>
    </cdr:to>
    <cdr:sp macro="" textlink="">
      <cdr:nvSpPr>
        <cdr:cNvPr id="26" name="Прямая соединительная линия 25"/>
        <cdr:cNvSpPr/>
      </cdr:nvSpPr>
      <cdr:spPr>
        <a:xfrm xmlns:a="http://schemas.openxmlformats.org/drawingml/2006/main" flipH="1">
          <a:off x="2952327" y="2160241"/>
          <a:ext cx="360039" cy="36004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ru-RU"/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CF20707-FB54-4708-9E3F-959429A44D3A}" type="datetimeFigureOut">
              <a:rPr lang="ru-RU"/>
              <a:pPr>
                <a:defRPr/>
              </a:pPr>
              <a:t>чт 26.03.26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915988" y="744538"/>
            <a:ext cx="4965700" cy="37242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ru-RU" noProof="0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ru-RU" noProof="0" smtClean="0"/>
              <a:t>Образец текста</a:t>
            </a:r>
          </a:p>
          <a:p>
            <a:pPr lvl="1"/>
            <a:r>
              <a:rPr lang="ru-RU" noProof="0" smtClean="0"/>
              <a:t>Второй уровень</a:t>
            </a:r>
          </a:p>
          <a:p>
            <a:pPr lvl="2"/>
            <a:r>
              <a:rPr lang="ru-RU" noProof="0" smtClean="0"/>
              <a:t>Третий уровень</a:t>
            </a:r>
          </a:p>
          <a:p>
            <a:pPr lvl="3"/>
            <a:r>
              <a:rPr lang="ru-RU" noProof="0" smtClean="0"/>
              <a:t>Четвертый уровень</a:t>
            </a:r>
          </a:p>
          <a:p>
            <a:pPr lvl="4"/>
            <a:r>
              <a:rPr lang="ru-RU" noProof="0" smtClean="0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7FDDC89-129A-41EF-8315-914F5C96B646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5519933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Образ слайда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Заметки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endParaRPr lang="ru-RU" smtClean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012576A-81A1-4EE9-92E9-092E1AD86A46}" type="slidenum">
              <a:rPr lang="ru-RU" smtClean="0"/>
              <a:pPr>
                <a:defRPr/>
              </a:pPr>
              <a:t>1</a:t>
            </a:fld>
            <a:endParaRPr lang="ru-RU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BFD2FA-0951-40CB-84AB-7CAF41EC4C80}" type="datetime1">
              <a:rPr lang="ru-RU"/>
              <a:pPr>
                <a:defRPr/>
              </a:pPr>
              <a:t>чт 26.03.26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23AAE6-BB7F-4B41-8F19-CE9A773570A2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  <p:transition spd="med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459766-BE97-4877-9D76-3D87292FF5D8}" type="datetime1">
              <a:rPr lang="ru-RU"/>
              <a:pPr>
                <a:defRPr/>
              </a:pPr>
              <a:t>чт 26.03.26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951E0E-AEBE-45B4-8AEF-D0AE79C992BC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  <p:transition spd="med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EF1A91-EBA3-48A9-B2DE-A75FDC1B9194}" type="datetime1">
              <a:rPr lang="ru-RU"/>
              <a:pPr>
                <a:defRPr/>
              </a:pPr>
              <a:t>чт 26.03.26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511AB2-2EB6-46D0-9F91-518E263FC5AC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  <p:transition spd="med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37C93F-F4B2-45A1-A959-F7EDE2E2ED0D}" type="datetime1">
              <a:rPr lang="ru-RU"/>
              <a:pPr>
                <a:defRPr/>
              </a:pPr>
              <a:t>чт 26.03.26</a:t>
            </a:fld>
            <a:endParaRPr lang="ru-RU"/>
          </a:p>
        </p:txBody>
      </p:sp>
      <p:sp>
        <p:nvSpPr>
          <p:cNvPr id="6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8EBBF6-64B8-47F0-9521-0DA6A91D12DB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  <p:transition spd="med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DFD666-C9DF-4FD8-A8CD-37D8F511A610}" type="datetime1">
              <a:rPr lang="ru-RU"/>
              <a:pPr>
                <a:defRPr/>
              </a:pPr>
              <a:t>чт 26.03.26</a:t>
            </a:fld>
            <a:endParaRPr lang="ru-RU"/>
          </a:p>
        </p:txBody>
      </p:sp>
      <p:sp>
        <p:nvSpPr>
          <p:cNvPr id="8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9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484085-55A0-475D-A5C2-D8034E728115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  <p:transition spd="med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03E3FB-5A6B-48F9-970D-DB045FAA6851}" type="datetime1">
              <a:rPr lang="ru-RU"/>
              <a:pPr>
                <a:defRPr/>
              </a:pPr>
              <a:t>чт 26.03.26</a:t>
            </a:fld>
            <a:endParaRPr lang="ru-RU"/>
          </a:p>
        </p:txBody>
      </p:sp>
      <p:sp>
        <p:nvSpPr>
          <p:cNvPr id="4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5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BF5CC6-9D99-4B03-A943-8BFE05AC60AB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  <p:transition spd="med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0172F6-F05A-4D3E-9C99-79485C84CDB3}" type="datetime1">
              <a:rPr lang="ru-RU"/>
              <a:pPr>
                <a:defRPr/>
              </a:pPr>
              <a:t>чт 26.03.26</a:t>
            </a:fld>
            <a:endParaRPr lang="ru-RU"/>
          </a:p>
        </p:txBody>
      </p:sp>
      <p:sp>
        <p:nvSpPr>
          <p:cNvPr id="3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4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A7799D-A46A-466C-A664-6D1A4586E8B7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  <p:transition spd="med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559CD8-03FE-4D77-98F3-CB75E8185F7A}" type="datetime1">
              <a:rPr lang="ru-RU"/>
              <a:pPr>
                <a:defRPr/>
              </a:pPr>
              <a:t>чт 26.03.26</a:t>
            </a:fld>
            <a:endParaRPr lang="ru-RU"/>
          </a:p>
        </p:txBody>
      </p:sp>
      <p:sp>
        <p:nvSpPr>
          <p:cNvPr id="6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7F58B-BBFC-4352-A11E-82B89AD1A7CC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  <p:transition spd="med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ru-RU" noProof="0" smtClean="0"/>
              <a:t>Вставка рисунка</a:t>
            </a:r>
            <a:endParaRPr lang="ru-RU" noProof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FFBD5C-71AF-4D54-ABE1-8723CEB34F35}" type="datetime1">
              <a:rPr lang="ru-RU"/>
              <a:pPr>
                <a:defRPr/>
              </a:pPr>
              <a:t>чт 26.03.26</a:t>
            </a:fld>
            <a:endParaRPr lang="ru-RU"/>
          </a:p>
        </p:txBody>
      </p:sp>
      <p:sp>
        <p:nvSpPr>
          <p:cNvPr id="6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AFFF21-BADE-4CD1-87F1-7B1B2ECD7902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  <p:transition spd="med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7BF7FE-EF32-4EBD-83CC-73046D318F09}" type="datetime1">
              <a:rPr lang="ru-RU"/>
              <a:pPr>
                <a:defRPr/>
              </a:pPr>
              <a:t>чт 26.03.26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F296B6-2E1C-4DA7-8AF3-DB6981AA3CB9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  <p:transition spd="med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38BF18-AB7D-4358-8EA5-9E09C91BEC6B}" type="datetime1">
              <a:rPr lang="ru-RU"/>
              <a:pPr>
                <a:defRPr/>
              </a:pPr>
              <a:t>чт 26.03.26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702B4F-B2A3-4C02-A45C-B60D8175215C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  <p:transition spd="med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Заголовок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ru-RU" smtClean="0"/>
              <a:t>Образец заголовка</a:t>
            </a:r>
          </a:p>
        </p:txBody>
      </p:sp>
      <p:sp>
        <p:nvSpPr>
          <p:cNvPr id="1027" name="Текст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4349453-88D7-4FEC-B6DB-E674280B1398}" type="datetime1">
              <a:rPr lang="ru-RU"/>
              <a:pPr>
                <a:defRPr/>
              </a:pPr>
              <a:t>чт 26.03.26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8CE1212-E60A-4EB6-A5CD-EF44B2FCD6BE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0" r:id="rId2"/>
    <p:sldLayoutId id="2147483749" r:id="rId3"/>
    <p:sldLayoutId id="2147483748" r:id="rId4"/>
    <p:sldLayoutId id="2147483747" r:id="rId5"/>
    <p:sldLayoutId id="2147483746" r:id="rId6"/>
    <p:sldLayoutId id="2147483745" r:id="rId7"/>
    <p:sldLayoutId id="2147483744" r:id="rId8"/>
    <p:sldLayoutId id="2147483743" r:id="rId9"/>
    <p:sldLayoutId id="2147483742" r:id="rId10"/>
    <p:sldLayoutId id="2147483741" r:id="rId11"/>
  </p:sldLayoutIdLst>
  <p:transition spd="med">
    <p:cover/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chart" Target="../charts/chart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37"/>
          <p:cNvSpPr txBox="1">
            <a:spLocks noChangeArrowheads="1"/>
          </p:cNvSpPr>
          <p:nvPr/>
        </p:nvSpPr>
        <p:spPr>
          <a:xfrm>
            <a:off x="755650" y="3284538"/>
            <a:ext cx="7632700" cy="2808287"/>
          </a:xfrm>
          <a:prstGeom prst="rect">
            <a:avLst/>
          </a:prstGeom>
          <a:noFill/>
        </p:spPr>
        <p:txBody>
          <a:bodyPr anchor="ctr">
            <a:normAutofit/>
          </a:bodyPr>
          <a:lstStyle/>
          <a:p>
            <a:pPr algn="ctr">
              <a:defRPr/>
            </a:pPr>
            <a:endParaRPr lang="ru-RU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3" name="Подзаголовок 2"/>
          <p:cNvSpPr txBox="1">
            <a:spLocks/>
          </p:cNvSpPr>
          <p:nvPr/>
        </p:nvSpPr>
        <p:spPr>
          <a:xfrm>
            <a:off x="2627313" y="2960688"/>
            <a:ext cx="6516687" cy="1042987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 eaLnBrk="0" hangingPunct="0">
              <a:defRPr/>
            </a:pPr>
            <a:endParaRPr lang="ru-RU" sz="1600" b="1" kern="0" dirty="0">
              <a:solidFill>
                <a:schemeClr val="bg1"/>
              </a:solidFill>
              <a:latin typeface="Trebuchet MS" pitchFamily="34" charset="0"/>
              <a:ea typeface="+mj-ea"/>
              <a:cs typeface="+mj-cs"/>
            </a:endParaRPr>
          </a:p>
        </p:txBody>
      </p:sp>
      <p:sp>
        <p:nvSpPr>
          <p:cNvPr id="17" name="Заголовок 1"/>
          <p:cNvSpPr txBox="1">
            <a:spLocks/>
          </p:cNvSpPr>
          <p:nvPr/>
        </p:nvSpPr>
        <p:spPr bwMode="gray">
          <a:xfrm>
            <a:off x="395288" y="1341438"/>
            <a:ext cx="8424862" cy="19431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anchor="ctr"/>
          <a:lstStyle/>
          <a:p>
            <a:pPr algn="ctr">
              <a:defRPr/>
            </a:pPr>
            <a:endParaRPr lang="ru-RU" sz="4400" b="1" kern="0" dirty="0">
              <a:solidFill>
                <a:srgbClr val="FF0000"/>
              </a:solidFill>
              <a:latin typeface="Georgia" pitchFamily="18" charset="0"/>
              <a:ea typeface="+mj-ea"/>
              <a:cs typeface="+mj-cs"/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251520" y="260648"/>
            <a:ext cx="86409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600" dirty="0" smtClean="0"/>
              <a:t>Сведения о доходах в разрезе основных видов доходов  Вознесенского муниципального округа Нижегородской области ( % )</a:t>
            </a:r>
            <a:endParaRPr lang="ru-RU" sz="1600" dirty="0"/>
          </a:p>
        </p:txBody>
      </p:sp>
      <p:graphicFrame>
        <p:nvGraphicFramePr>
          <p:cNvPr id="9" name="Диаграмма 8"/>
          <p:cNvGraphicFramePr/>
          <p:nvPr>
            <p:extLst>
              <p:ext uri="{D42A27DB-BD31-4B8C-83A1-F6EECF244321}">
                <p14:modId xmlns:p14="http://schemas.microsoft.com/office/powerpoint/2010/main" val="3692688842"/>
              </p:ext>
            </p:extLst>
          </p:nvPr>
        </p:nvGraphicFramePr>
        <p:xfrm>
          <a:off x="4067944" y="1052736"/>
          <a:ext cx="4896544" cy="56166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1" name="Диаграмма 10"/>
          <p:cNvGraphicFramePr/>
          <p:nvPr>
            <p:extLst>
              <p:ext uri="{D42A27DB-BD31-4B8C-83A1-F6EECF244321}">
                <p14:modId xmlns:p14="http://schemas.microsoft.com/office/powerpoint/2010/main" val="1213491833"/>
              </p:ext>
            </p:extLst>
          </p:nvPr>
        </p:nvGraphicFramePr>
        <p:xfrm>
          <a:off x="539552" y="980728"/>
          <a:ext cx="3600400" cy="532859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idx="4294967295"/>
          </p:nvPr>
        </p:nvSpPr>
        <p:spPr>
          <a:xfrm>
            <a:off x="914400" y="0"/>
            <a:ext cx="8229600" cy="1285875"/>
          </a:xfrm>
        </p:spPr>
        <p:txBody>
          <a:bodyPr rtlCol="0"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ru-RU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 </a:t>
            </a:r>
          </a:p>
        </p:txBody>
      </p:sp>
      <p:sp>
        <p:nvSpPr>
          <p:cNvPr id="7" name="Прямоугольник 6"/>
          <p:cNvSpPr/>
          <p:nvPr/>
        </p:nvSpPr>
        <p:spPr>
          <a:xfrm>
            <a:off x="323528" y="188640"/>
            <a:ext cx="842493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600" dirty="0" smtClean="0"/>
              <a:t>Сведения о доходах в разрезе основных видов доходов  Вознесенского муниципального района Нижегородской области ( % )</a:t>
            </a:r>
            <a:endParaRPr lang="ru-RU" sz="1600" dirty="0"/>
          </a:p>
        </p:txBody>
      </p:sp>
      <p:graphicFrame>
        <p:nvGraphicFramePr>
          <p:cNvPr id="8" name="Диаграмма 7"/>
          <p:cNvGraphicFramePr/>
          <p:nvPr>
            <p:extLst>
              <p:ext uri="{D42A27DB-BD31-4B8C-83A1-F6EECF244321}">
                <p14:modId xmlns:p14="http://schemas.microsoft.com/office/powerpoint/2010/main" val="3214366292"/>
              </p:ext>
            </p:extLst>
          </p:nvPr>
        </p:nvGraphicFramePr>
        <p:xfrm>
          <a:off x="539552" y="1052736"/>
          <a:ext cx="3600400" cy="52565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9" name="Диаграмма 8"/>
          <p:cNvGraphicFramePr/>
          <p:nvPr>
            <p:extLst>
              <p:ext uri="{D42A27DB-BD31-4B8C-83A1-F6EECF244321}">
                <p14:modId xmlns:p14="http://schemas.microsoft.com/office/powerpoint/2010/main" val="1693262416"/>
              </p:ext>
            </p:extLst>
          </p:nvPr>
        </p:nvGraphicFramePr>
        <p:xfrm>
          <a:off x="4139952" y="1052736"/>
          <a:ext cx="4896544" cy="56166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611560" y="260648"/>
            <a:ext cx="806489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600" dirty="0" smtClean="0"/>
              <a:t>Сведения о доходах в разрезе основных видов доходов Вознесенского муниципального округа Нижегородской области ( % )</a:t>
            </a:r>
            <a:endParaRPr lang="ru-RU" sz="1600" dirty="0"/>
          </a:p>
        </p:txBody>
      </p:sp>
      <p:graphicFrame>
        <p:nvGraphicFramePr>
          <p:cNvPr id="3" name="Диаграмма 2"/>
          <p:cNvGraphicFramePr/>
          <p:nvPr>
            <p:extLst>
              <p:ext uri="{D42A27DB-BD31-4B8C-83A1-F6EECF244321}">
                <p14:modId xmlns:p14="http://schemas.microsoft.com/office/powerpoint/2010/main" val="2075413594"/>
              </p:ext>
            </p:extLst>
          </p:nvPr>
        </p:nvGraphicFramePr>
        <p:xfrm>
          <a:off x="4067944" y="1052736"/>
          <a:ext cx="4896544" cy="56166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4" name="Диаграмма 3"/>
          <p:cNvGraphicFramePr/>
          <p:nvPr>
            <p:extLst>
              <p:ext uri="{D42A27DB-BD31-4B8C-83A1-F6EECF244321}">
                <p14:modId xmlns:p14="http://schemas.microsoft.com/office/powerpoint/2010/main" val="251001907"/>
              </p:ext>
            </p:extLst>
          </p:nvPr>
        </p:nvGraphicFramePr>
        <p:xfrm>
          <a:off x="539552" y="980728"/>
          <a:ext cx="3600400" cy="532859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</p:cSld>
  <p:clrMapOvr>
    <a:masterClrMapping/>
  </p:clrMapOvr>
  <p:transition spd="med">
    <p:cover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611560" y="260648"/>
            <a:ext cx="806489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600" dirty="0" smtClean="0"/>
              <a:t>Сведения о доходах в разрезе основных видов доходов Вознесенского муниципального округа Нижегородской области ( % )</a:t>
            </a:r>
            <a:endParaRPr lang="ru-RU" sz="1600" dirty="0"/>
          </a:p>
        </p:txBody>
      </p:sp>
      <p:graphicFrame>
        <p:nvGraphicFramePr>
          <p:cNvPr id="3" name="Диаграмма 2"/>
          <p:cNvGraphicFramePr/>
          <p:nvPr>
            <p:extLst>
              <p:ext uri="{D42A27DB-BD31-4B8C-83A1-F6EECF244321}">
                <p14:modId xmlns:p14="http://schemas.microsoft.com/office/powerpoint/2010/main" val="931278755"/>
              </p:ext>
            </p:extLst>
          </p:nvPr>
        </p:nvGraphicFramePr>
        <p:xfrm>
          <a:off x="539552" y="980728"/>
          <a:ext cx="3600400" cy="532859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4" name="Диаграмма 3"/>
          <p:cNvGraphicFramePr/>
          <p:nvPr>
            <p:extLst>
              <p:ext uri="{D42A27DB-BD31-4B8C-83A1-F6EECF244321}">
                <p14:modId xmlns:p14="http://schemas.microsoft.com/office/powerpoint/2010/main" val="3701266055"/>
              </p:ext>
            </p:extLst>
          </p:nvPr>
        </p:nvGraphicFramePr>
        <p:xfrm>
          <a:off x="4067944" y="1052736"/>
          <a:ext cx="4896544" cy="56166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</p:cSld>
  <p:clrMapOvr>
    <a:masterClrMapping/>
  </p:clrMapOvr>
  <p:transition spd="med">
    <p:cover/>
  </p:transition>
</p:sld>
</file>

<file path=ppt/theme/theme1.xml><?xml version="1.0" encoding="utf-8"?>
<a:theme xmlns:a="http://schemas.openxmlformats.org/drawingml/2006/main" name="kf-budget-dlya-grazhdan-2017-19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kf-budget-dlya-grazhdan-2017-19</Template>
  <TotalTime>6695</TotalTime>
  <Words>170</Words>
  <Application>Microsoft Office PowerPoint</Application>
  <PresentationFormat>Экран (4:3)</PresentationFormat>
  <Paragraphs>46</Paragraphs>
  <Slides>4</Slides>
  <Notes>1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4</vt:i4>
      </vt:variant>
    </vt:vector>
  </HeadingPairs>
  <TitlesOfParts>
    <vt:vector size="5" baseType="lpstr">
      <vt:lpstr>kf-budget-dlya-grazhdan-2017-19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fu7</dc:creator>
  <cp:lastModifiedBy>Kutkina</cp:lastModifiedBy>
  <cp:revision>1022</cp:revision>
  <cp:lastPrinted>2024-02-19T07:26:34Z</cp:lastPrinted>
  <dcterms:created xsi:type="dcterms:W3CDTF">2016-11-11T08:46:48Z</dcterms:created>
  <dcterms:modified xsi:type="dcterms:W3CDTF">2026-03-26T12:12:58Z</dcterms:modified>
</cp:coreProperties>
</file>